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9" r:id="rId2"/>
    <p:sldId id="259" r:id="rId3"/>
    <p:sldId id="260" r:id="rId4"/>
    <p:sldId id="292" r:id="rId5"/>
    <p:sldId id="298" r:id="rId6"/>
    <p:sldId id="288" r:id="rId7"/>
    <p:sldId id="287" r:id="rId8"/>
    <p:sldId id="289" r:id="rId9"/>
    <p:sldId id="290" r:id="rId10"/>
    <p:sldId id="291" r:id="rId11"/>
    <p:sldId id="266" r:id="rId12"/>
    <p:sldId id="267" r:id="rId13"/>
    <p:sldId id="307" r:id="rId14"/>
    <p:sldId id="306" r:id="rId15"/>
    <p:sldId id="270" r:id="rId16"/>
    <p:sldId id="271" r:id="rId17"/>
    <p:sldId id="293" r:id="rId18"/>
    <p:sldId id="294" r:id="rId19"/>
    <p:sldId id="295" r:id="rId20"/>
    <p:sldId id="296" r:id="rId21"/>
    <p:sldId id="297" r:id="rId22"/>
    <p:sldId id="308" r:id="rId23"/>
    <p:sldId id="273" r:id="rId24"/>
    <p:sldId id="274" r:id="rId25"/>
    <p:sldId id="275" r:id="rId26"/>
    <p:sldId id="299" r:id="rId27"/>
    <p:sldId id="283" r:id="rId28"/>
    <p:sldId id="300" r:id="rId29"/>
    <p:sldId id="301" r:id="rId30"/>
    <p:sldId id="302" r:id="rId31"/>
    <p:sldId id="303" r:id="rId32"/>
    <p:sldId id="304" r:id="rId33"/>
    <p:sldId id="286" r:id="rId34"/>
    <p:sldId id="310" r:id="rId3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666"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06B45DE-7828-4418-85DC-69F6ACE908AF}" type="datetimeFigureOut">
              <a:rPr lang="ru-RU" smtClean="0"/>
              <a:pPr/>
              <a:t>24.12.2020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3E48D6-3006-4BA0-9D72-AFC9F96660CB}" type="slidenum">
              <a:rPr lang="ru-RU" smtClean="0"/>
              <a:pPr/>
              <a:t>‹#›</a:t>
            </a:fld>
            <a:endParaRPr lang="ru-RU"/>
          </a:p>
        </p:txBody>
      </p:sp>
    </p:spTree>
    <p:extLst>
      <p:ext uri="{BB962C8B-B14F-4D97-AF65-F5344CB8AC3E}">
        <p14:creationId xmlns:p14="http://schemas.microsoft.com/office/powerpoint/2010/main" xmlns="" val="2821393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6B45DE-7828-4418-85DC-69F6ACE908AF}" type="datetimeFigureOut">
              <a:rPr lang="ru-RU" smtClean="0"/>
              <a:pPr/>
              <a:t>24.12.2020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3E48D6-3006-4BA0-9D72-AFC9F96660CB}" type="slidenum">
              <a:rPr lang="ru-RU" smtClean="0"/>
              <a:pPr/>
              <a:t>‹#›</a:t>
            </a:fld>
            <a:endParaRPr lang="ru-RU"/>
          </a:p>
        </p:txBody>
      </p:sp>
    </p:spTree>
    <p:extLst>
      <p:ext uri="{BB962C8B-B14F-4D97-AF65-F5344CB8AC3E}">
        <p14:creationId xmlns:p14="http://schemas.microsoft.com/office/powerpoint/2010/main" xmlns="" val="1550277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6B45DE-7828-4418-85DC-69F6ACE908AF}" type="datetimeFigureOut">
              <a:rPr lang="ru-RU" smtClean="0"/>
              <a:pPr/>
              <a:t>24.12.2020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3E48D6-3006-4BA0-9D72-AFC9F96660CB}" type="slidenum">
              <a:rPr lang="ru-RU" smtClean="0"/>
              <a:pPr/>
              <a:t>‹#›</a:t>
            </a:fld>
            <a:endParaRPr lang="ru-RU"/>
          </a:p>
        </p:txBody>
      </p:sp>
    </p:spTree>
    <p:extLst>
      <p:ext uri="{BB962C8B-B14F-4D97-AF65-F5344CB8AC3E}">
        <p14:creationId xmlns:p14="http://schemas.microsoft.com/office/powerpoint/2010/main" xmlns="" val="1093644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6B45DE-7828-4418-85DC-69F6ACE908AF}" type="datetimeFigureOut">
              <a:rPr lang="ru-RU" smtClean="0"/>
              <a:pPr/>
              <a:t>24.12.2020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3E48D6-3006-4BA0-9D72-AFC9F96660CB}" type="slidenum">
              <a:rPr lang="ru-RU" smtClean="0"/>
              <a:pPr/>
              <a:t>‹#›</a:t>
            </a:fld>
            <a:endParaRPr lang="ru-RU"/>
          </a:p>
        </p:txBody>
      </p:sp>
    </p:spTree>
    <p:extLst>
      <p:ext uri="{BB962C8B-B14F-4D97-AF65-F5344CB8AC3E}">
        <p14:creationId xmlns:p14="http://schemas.microsoft.com/office/powerpoint/2010/main" xmlns="" val="2231976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06B45DE-7828-4418-85DC-69F6ACE908AF}" type="datetimeFigureOut">
              <a:rPr lang="ru-RU" smtClean="0"/>
              <a:pPr/>
              <a:t>24.12.2020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3E48D6-3006-4BA0-9D72-AFC9F96660CB}" type="slidenum">
              <a:rPr lang="ru-RU" smtClean="0"/>
              <a:pPr/>
              <a:t>‹#›</a:t>
            </a:fld>
            <a:endParaRPr lang="ru-RU"/>
          </a:p>
        </p:txBody>
      </p:sp>
    </p:spTree>
    <p:extLst>
      <p:ext uri="{BB962C8B-B14F-4D97-AF65-F5344CB8AC3E}">
        <p14:creationId xmlns:p14="http://schemas.microsoft.com/office/powerpoint/2010/main" xmlns="" val="3930665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06B45DE-7828-4418-85DC-69F6ACE908AF}" type="datetimeFigureOut">
              <a:rPr lang="ru-RU" smtClean="0"/>
              <a:pPr/>
              <a:t>24.12.2020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63E48D6-3006-4BA0-9D72-AFC9F96660CB}" type="slidenum">
              <a:rPr lang="ru-RU" smtClean="0"/>
              <a:pPr/>
              <a:t>‹#›</a:t>
            </a:fld>
            <a:endParaRPr lang="ru-RU"/>
          </a:p>
        </p:txBody>
      </p:sp>
    </p:spTree>
    <p:extLst>
      <p:ext uri="{BB962C8B-B14F-4D97-AF65-F5344CB8AC3E}">
        <p14:creationId xmlns:p14="http://schemas.microsoft.com/office/powerpoint/2010/main" xmlns="" val="4068632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06B45DE-7828-4418-85DC-69F6ACE908AF}" type="datetimeFigureOut">
              <a:rPr lang="ru-RU" smtClean="0"/>
              <a:pPr/>
              <a:t>24.12.2020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63E48D6-3006-4BA0-9D72-AFC9F96660CB}" type="slidenum">
              <a:rPr lang="ru-RU" smtClean="0"/>
              <a:pPr/>
              <a:t>‹#›</a:t>
            </a:fld>
            <a:endParaRPr lang="ru-RU"/>
          </a:p>
        </p:txBody>
      </p:sp>
    </p:spTree>
    <p:extLst>
      <p:ext uri="{BB962C8B-B14F-4D97-AF65-F5344CB8AC3E}">
        <p14:creationId xmlns:p14="http://schemas.microsoft.com/office/powerpoint/2010/main" xmlns="" val="669015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06B45DE-7828-4418-85DC-69F6ACE908AF}" type="datetimeFigureOut">
              <a:rPr lang="ru-RU" smtClean="0"/>
              <a:pPr/>
              <a:t>24.12.2020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63E48D6-3006-4BA0-9D72-AFC9F96660CB}" type="slidenum">
              <a:rPr lang="ru-RU" smtClean="0"/>
              <a:pPr/>
              <a:t>‹#›</a:t>
            </a:fld>
            <a:endParaRPr lang="ru-RU"/>
          </a:p>
        </p:txBody>
      </p:sp>
    </p:spTree>
    <p:extLst>
      <p:ext uri="{BB962C8B-B14F-4D97-AF65-F5344CB8AC3E}">
        <p14:creationId xmlns:p14="http://schemas.microsoft.com/office/powerpoint/2010/main" xmlns="" val="1965205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06B45DE-7828-4418-85DC-69F6ACE908AF}" type="datetimeFigureOut">
              <a:rPr lang="ru-RU" smtClean="0"/>
              <a:pPr/>
              <a:t>24.12.2020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63E48D6-3006-4BA0-9D72-AFC9F96660CB}" type="slidenum">
              <a:rPr lang="ru-RU" smtClean="0"/>
              <a:pPr/>
              <a:t>‹#›</a:t>
            </a:fld>
            <a:endParaRPr lang="ru-RU"/>
          </a:p>
        </p:txBody>
      </p:sp>
    </p:spTree>
    <p:extLst>
      <p:ext uri="{BB962C8B-B14F-4D97-AF65-F5344CB8AC3E}">
        <p14:creationId xmlns:p14="http://schemas.microsoft.com/office/powerpoint/2010/main" xmlns="" val="3664174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06B45DE-7828-4418-85DC-69F6ACE908AF}" type="datetimeFigureOut">
              <a:rPr lang="ru-RU" smtClean="0"/>
              <a:pPr/>
              <a:t>24.12.2020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63E48D6-3006-4BA0-9D72-AFC9F96660CB}" type="slidenum">
              <a:rPr lang="ru-RU" smtClean="0"/>
              <a:pPr/>
              <a:t>‹#›</a:t>
            </a:fld>
            <a:endParaRPr lang="ru-RU"/>
          </a:p>
        </p:txBody>
      </p:sp>
    </p:spTree>
    <p:extLst>
      <p:ext uri="{BB962C8B-B14F-4D97-AF65-F5344CB8AC3E}">
        <p14:creationId xmlns:p14="http://schemas.microsoft.com/office/powerpoint/2010/main" xmlns="" val="3797719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06B45DE-7828-4418-85DC-69F6ACE908AF}" type="datetimeFigureOut">
              <a:rPr lang="ru-RU" smtClean="0"/>
              <a:pPr/>
              <a:t>24.12.2020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63E48D6-3006-4BA0-9D72-AFC9F96660CB}" type="slidenum">
              <a:rPr lang="ru-RU" smtClean="0"/>
              <a:pPr/>
              <a:t>‹#›</a:t>
            </a:fld>
            <a:endParaRPr lang="ru-RU"/>
          </a:p>
        </p:txBody>
      </p:sp>
    </p:spTree>
    <p:extLst>
      <p:ext uri="{BB962C8B-B14F-4D97-AF65-F5344CB8AC3E}">
        <p14:creationId xmlns:p14="http://schemas.microsoft.com/office/powerpoint/2010/main" xmlns="" val="1506755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6B45DE-7828-4418-85DC-69F6ACE908AF}" type="datetimeFigureOut">
              <a:rPr lang="ru-RU" smtClean="0"/>
              <a:pPr/>
              <a:t>24.12.2020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3E48D6-3006-4BA0-9D72-AFC9F96660CB}" type="slidenum">
              <a:rPr lang="ru-RU" smtClean="0"/>
              <a:pPr/>
              <a:t>‹#›</a:t>
            </a:fld>
            <a:endParaRPr lang="ru-RU"/>
          </a:p>
        </p:txBody>
      </p:sp>
    </p:spTree>
    <p:extLst>
      <p:ext uri="{BB962C8B-B14F-4D97-AF65-F5344CB8AC3E}">
        <p14:creationId xmlns:p14="http://schemas.microsoft.com/office/powerpoint/2010/main" xmlns="" val="1066191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latin typeface="Times New Roman" panose="02020603050405020304" pitchFamily="18" charset="0"/>
                <a:cs typeface="Times New Roman" panose="02020603050405020304" pitchFamily="18" charset="0"/>
              </a:rPr>
              <a:t>Подготовка к ГИА по английскому </a:t>
            </a:r>
            <a:r>
              <a:rPr lang="ru-RU" smtClean="0">
                <a:latin typeface="Times New Roman" panose="02020603050405020304" pitchFamily="18" charset="0"/>
                <a:cs typeface="Times New Roman" panose="02020603050405020304" pitchFamily="18" charset="0"/>
              </a:rPr>
              <a:t>языку,</a:t>
            </a:r>
            <a:br>
              <a:rPr lang="ru-RU" smtClean="0">
                <a:latin typeface="Times New Roman" panose="02020603050405020304" pitchFamily="18" charset="0"/>
                <a:cs typeface="Times New Roman" panose="02020603050405020304" pitchFamily="18" charset="0"/>
              </a:rPr>
            </a:br>
            <a:r>
              <a:rPr lang="ru-RU"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раздел «Устная часть»</a:t>
            </a:r>
            <a:endParaRPr lang="ru-RU"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normAutofit/>
          </a:bodyPr>
          <a:lstStyle/>
          <a:p>
            <a:pPr algn="r"/>
            <a:endParaRPr lang="ru-RU" dirty="0" smtClean="0">
              <a:latin typeface="Times New Roman" panose="02020603050405020304" pitchFamily="18" charset="0"/>
              <a:cs typeface="Times New Roman" panose="02020603050405020304" pitchFamily="18" charset="0"/>
            </a:endParaRPr>
          </a:p>
          <a:p>
            <a:pPr algn="r"/>
            <a:r>
              <a:rPr lang="ru-RU" dirty="0" smtClean="0">
                <a:latin typeface="Times New Roman" panose="02020603050405020304" pitchFamily="18" charset="0"/>
                <a:cs typeface="Times New Roman" panose="02020603050405020304" pitchFamily="18" charset="0"/>
              </a:rPr>
              <a:t>Учитель МОУ Михайловская СШ ЯМР</a:t>
            </a:r>
          </a:p>
          <a:p>
            <a:pPr algn="r"/>
            <a:r>
              <a:rPr lang="ru-RU" dirty="0" smtClean="0">
                <a:latin typeface="Times New Roman" panose="02020603050405020304" pitchFamily="18" charset="0"/>
                <a:cs typeface="Times New Roman" panose="02020603050405020304" pitchFamily="18" charset="0"/>
              </a:rPr>
              <a:t>Цыпленкова </a:t>
            </a:r>
            <a:r>
              <a:rPr lang="ru-RU" dirty="0">
                <a:latin typeface="Times New Roman" panose="02020603050405020304" pitchFamily="18" charset="0"/>
                <a:cs typeface="Times New Roman" panose="02020603050405020304" pitchFamily="18" charset="0"/>
              </a:rPr>
              <a:t>И</a:t>
            </a:r>
            <a:r>
              <a:rPr lang="ru-RU" dirty="0" smtClean="0">
                <a:latin typeface="Times New Roman" panose="02020603050405020304" pitchFamily="18" charset="0"/>
                <a:cs typeface="Times New Roman" panose="02020603050405020304" pitchFamily="18" charset="0"/>
              </a:rPr>
              <a:t>.А.</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95668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1544" y="188640"/>
            <a:ext cx="8229600" cy="1143000"/>
          </a:xfrm>
        </p:spPr>
        <p:txBody>
          <a:bodyPr/>
          <a:lstStyle/>
          <a:p>
            <a:r>
              <a:rPr lang="ru-RU" b="1" dirty="0" smtClean="0">
                <a:solidFill>
                  <a:srgbClr val="FF0000"/>
                </a:solidFill>
              </a:rPr>
              <a:t>Задание 2. </a:t>
            </a:r>
            <a:r>
              <a:rPr lang="en-US" b="1" dirty="0" smtClean="0">
                <a:solidFill>
                  <a:srgbClr val="FF0000"/>
                </a:solidFill>
              </a:rPr>
              <a:t>ACCOMMODATION</a:t>
            </a:r>
            <a:endParaRPr lang="ru-RU" b="1" dirty="0">
              <a:solidFill>
                <a:srgbClr val="FF0000"/>
              </a:solidFill>
            </a:endParaRPr>
          </a:p>
        </p:txBody>
      </p:sp>
      <p:sp>
        <p:nvSpPr>
          <p:cNvPr id="3" name="Содержимое 2"/>
          <p:cNvSpPr>
            <a:spLocks noGrp="1"/>
          </p:cNvSpPr>
          <p:nvPr>
            <p:ph idx="1"/>
          </p:nvPr>
        </p:nvSpPr>
        <p:spPr>
          <a:xfrm>
            <a:off x="1981200" y="1428736"/>
            <a:ext cx="8229600" cy="5072098"/>
          </a:xfrm>
        </p:spPr>
        <p:txBody>
          <a:bodyPr>
            <a:normAutofit/>
          </a:bodyPr>
          <a:lstStyle/>
          <a:p>
            <a:r>
              <a:rPr lang="en-US" b="1" dirty="0"/>
              <a:t>What kind of accommodation do you have/offer/provide </a:t>
            </a:r>
            <a:r>
              <a:rPr lang="en-US" b="1" dirty="0" smtClean="0"/>
              <a:t>there?</a:t>
            </a:r>
          </a:p>
          <a:p>
            <a:r>
              <a:rPr lang="en-US" b="1" dirty="0" smtClean="0"/>
              <a:t>What </a:t>
            </a:r>
            <a:r>
              <a:rPr lang="en-US" b="1" dirty="0"/>
              <a:t>kind of accommodation is available there?</a:t>
            </a:r>
            <a:endParaRPr lang="ru-RU" b="1" dirty="0"/>
          </a:p>
        </p:txBody>
      </p:sp>
    </p:spTree>
    <p:extLst>
      <p:ext uri="{BB962C8B-B14F-4D97-AF65-F5344CB8AC3E}">
        <p14:creationId xmlns:p14="http://schemas.microsoft.com/office/powerpoint/2010/main" xmlns="" val="2243112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a:solidFill>
                  <a:srgbClr val="FF0000"/>
                </a:solidFill>
              </a:rPr>
              <a:t>Для выполнения задания 2 устной части необходимо:</a:t>
            </a:r>
            <a:endParaRPr lang="ru-RU" dirty="0">
              <a:solidFill>
                <a:srgbClr val="FF0000"/>
              </a:solidFill>
            </a:endParaRPr>
          </a:p>
        </p:txBody>
      </p:sp>
      <p:sp>
        <p:nvSpPr>
          <p:cNvPr id="3" name="Содержимое 2"/>
          <p:cNvSpPr>
            <a:spLocks noGrp="1"/>
          </p:cNvSpPr>
          <p:nvPr>
            <p:ph idx="1"/>
          </p:nvPr>
        </p:nvSpPr>
        <p:spPr/>
        <p:txBody>
          <a:bodyPr>
            <a:normAutofit/>
          </a:bodyPr>
          <a:lstStyle/>
          <a:p>
            <a:r>
              <a:rPr lang="ru-RU" dirty="0" smtClean="0"/>
              <a:t>объяснить необходимость </a:t>
            </a:r>
            <a:r>
              <a:rPr lang="ru-RU" i="1" dirty="0" smtClean="0"/>
              <a:t>задавать </a:t>
            </a:r>
            <a:r>
              <a:rPr lang="ru-RU" b="1" i="1" dirty="0" smtClean="0"/>
              <a:t>прямые</a:t>
            </a:r>
            <a:r>
              <a:rPr lang="ru-RU" dirty="0" smtClean="0"/>
              <a:t>, а не косвенные вопросы;</a:t>
            </a:r>
          </a:p>
          <a:p>
            <a:r>
              <a:rPr lang="ru-RU" dirty="0" smtClean="0"/>
              <a:t>повторить, </a:t>
            </a:r>
            <a:r>
              <a:rPr lang="ru-RU" b="1" dirty="0" smtClean="0"/>
              <a:t>как строятся разные типы вопросов</a:t>
            </a:r>
            <a:r>
              <a:rPr lang="ru-RU" dirty="0" smtClean="0"/>
              <a:t>, и обратить внимание на их </a:t>
            </a:r>
            <a:r>
              <a:rPr lang="ru-RU" b="1" dirty="0" smtClean="0"/>
              <a:t>интонационное оформление</a:t>
            </a:r>
            <a:r>
              <a:rPr lang="ru-RU" dirty="0" smtClean="0"/>
              <a:t>;</a:t>
            </a:r>
          </a:p>
          <a:p>
            <a:r>
              <a:rPr lang="ru-RU" dirty="0" smtClean="0"/>
              <a:t>объяснить, в каких случаях нужно поставить </a:t>
            </a:r>
            <a:r>
              <a:rPr lang="ru-RU" b="1" dirty="0" smtClean="0"/>
              <a:t>общий вопрос</a:t>
            </a:r>
            <a:r>
              <a:rPr lang="ru-RU" dirty="0" smtClean="0"/>
              <a:t>, в каких – </a:t>
            </a:r>
            <a:r>
              <a:rPr lang="ru-RU" b="1" dirty="0" smtClean="0"/>
              <a:t>специальные</a:t>
            </a:r>
            <a:r>
              <a:rPr lang="ru-RU" dirty="0" smtClean="0"/>
              <a:t> либо другие типы вопросов;</a:t>
            </a:r>
          </a:p>
          <a:p>
            <a:r>
              <a:rPr lang="ru-RU" dirty="0" smtClean="0"/>
              <a:t>обратить внимание на необходимость </a:t>
            </a:r>
            <a:r>
              <a:rPr lang="ru-RU" b="1" dirty="0" smtClean="0"/>
              <a:t>следить за временем</a:t>
            </a:r>
            <a:r>
              <a:rPr lang="ru-RU" dirty="0" smtClean="0"/>
              <a:t>.</a:t>
            </a:r>
          </a:p>
          <a:p>
            <a:endParaRPr lang="ru-RU" dirty="0"/>
          </a:p>
        </p:txBody>
      </p:sp>
    </p:spTree>
    <p:extLst>
      <p:ext uri="{BB962C8B-B14F-4D97-AF65-F5344CB8AC3E}">
        <p14:creationId xmlns:p14="http://schemas.microsoft.com/office/powerpoint/2010/main" xmlns="" val="3656114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0"/>
            <a:ext cx="8686800" cy="1071546"/>
          </a:xfrm>
        </p:spPr>
        <p:txBody>
          <a:bodyPr>
            <a:noAutofit/>
          </a:bodyPr>
          <a:lstStyle/>
          <a:p>
            <a:r>
              <a:rPr lang="ru-RU" sz="3600" b="1" dirty="0">
                <a:solidFill>
                  <a:srgbClr val="FF0000"/>
                </a:solidFill>
              </a:rPr>
              <a:t>При подготовке к выполнению задания 2 рекомендуется: </a:t>
            </a:r>
          </a:p>
        </p:txBody>
      </p:sp>
      <p:sp>
        <p:nvSpPr>
          <p:cNvPr id="3" name="Содержимое 2"/>
          <p:cNvSpPr>
            <a:spLocks noGrp="1"/>
          </p:cNvSpPr>
          <p:nvPr>
            <p:ph idx="1"/>
          </p:nvPr>
        </p:nvSpPr>
        <p:spPr>
          <a:xfrm>
            <a:off x="1524000" y="1214422"/>
            <a:ext cx="8929718" cy="5357850"/>
          </a:xfrm>
        </p:spPr>
        <p:txBody>
          <a:bodyPr>
            <a:normAutofit/>
          </a:bodyPr>
          <a:lstStyle/>
          <a:p>
            <a:r>
              <a:rPr lang="ru-RU" dirty="0" smtClean="0"/>
              <a:t>тренировать </a:t>
            </a:r>
            <a:r>
              <a:rPr lang="ru-RU" b="1" dirty="0" smtClean="0"/>
              <a:t>спонтанную речь обучающихся</a:t>
            </a:r>
            <a:r>
              <a:rPr lang="ru-RU" dirty="0" smtClean="0"/>
              <a:t>, использовать </a:t>
            </a:r>
            <a:r>
              <a:rPr lang="ru-RU" b="1" dirty="0" smtClean="0"/>
              <a:t>ролевые игры на уроках</a:t>
            </a:r>
            <a:r>
              <a:rPr lang="ru-RU" dirty="0" smtClean="0"/>
              <a:t>, отрабатывать </a:t>
            </a:r>
            <a:r>
              <a:rPr lang="ru-RU" b="1" dirty="0" smtClean="0"/>
              <a:t>актуальные коммуникативные ситуации </a:t>
            </a:r>
            <a:r>
              <a:rPr lang="ru-RU" dirty="0" smtClean="0"/>
              <a:t>в рамках программного предметного содержания; </a:t>
            </a:r>
          </a:p>
          <a:p>
            <a:r>
              <a:rPr lang="ru-RU" dirty="0" smtClean="0"/>
              <a:t>обращать особое внимание обучающихся на </a:t>
            </a:r>
            <a:r>
              <a:rPr lang="ru-RU" b="1" dirty="0" smtClean="0"/>
              <a:t>условия предлагаемой ситуации общения</a:t>
            </a:r>
            <a:r>
              <a:rPr lang="ru-RU" dirty="0" smtClean="0"/>
              <a:t> и </a:t>
            </a:r>
            <a:r>
              <a:rPr lang="ru-RU" b="1" dirty="0" smtClean="0"/>
              <a:t>ограничители</a:t>
            </a:r>
            <a:r>
              <a:rPr lang="ru-RU" dirty="0" smtClean="0"/>
              <a:t>, как правило, выделенные жирным шрифтом; </a:t>
            </a:r>
          </a:p>
          <a:p>
            <a:r>
              <a:rPr lang="ru-RU" dirty="0" smtClean="0"/>
              <a:t>дать </a:t>
            </a:r>
            <a:r>
              <a:rPr lang="ru-RU" b="1" dirty="0" smtClean="0"/>
              <a:t>образцы </a:t>
            </a:r>
            <a:r>
              <a:rPr lang="ru-RU" dirty="0" smtClean="0"/>
              <a:t>правильно выполненных заданий и заданий с коммуникативными и языковыми ошибками, </a:t>
            </a:r>
            <a:r>
              <a:rPr lang="ru-RU" b="1" dirty="0" smtClean="0"/>
              <a:t>проанализировать</a:t>
            </a:r>
            <a:r>
              <a:rPr lang="ru-RU" dirty="0" smtClean="0"/>
              <a:t> эти ошибки и показать, как их можно избежать; </a:t>
            </a:r>
          </a:p>
        </p:txBody>
      </p:sp>
    </p:spTree>
    <p:extLst>
      <p:ext uri="{BB962C8B-B14F-4D97-AF65-F5344CB8AC3E}">
        <p14:creationId xmlns:p14="http://schemas.microsoft.com/office/powerpoint/2010/main" xmlns="" val="1952028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4064" y="445009"/>
            <a:ext cx="8763000" cy="990600"/>
          </a:xfrm>
        </p:spPr>
        <p:txBody>
          <a:bodyPr>
            <a:noAutofit/>
          </a:bodyPr>
          <a:lstStyle/>
          <a:p>
            <a:r>
              <a:rPr lang="ru-RU" sz="4000" b="1" dirty="0">
                <a:solidFill>
                  <a:srgbClr val="FF0000"/>
                </a:solidFill>
              </a:rPr>
              <a:t>Типичные ошибки при выполнении задания 2</a:t>
            </a:r>
          </a:p>
        </p:txBody>
      </p:sp>
      <p:sp>
        <p:nvSpPr>
          <p:cNvPr id="3" name="Объект 2"/>
          <p:cNvSpPr>
            <a:spLocks noGrp="1"/>
          </p:cNvSpPr>
          <p:nvPr>
            <p:ph idx="1"/>
          </p:nvPr>
        </p:nvSpPr>
        <p:spPr>
          <a:xfrm>
            <a:off x="1676400" y="1435609"/>
            <a:ext cx="8610600" cy="5300156"/>
          </a:xfrm>
        </p:spPr>
        <p:txBody>
          <a:bodyPr>
            <a:normAutofit/>
          </a:bodyPr>
          <a:lstStyle/>
          <a:p>
            <a:pPr marL="0" indent="0">
              <a:buNone/>
            </a:pPr>
            <a:r>
              <a:rPr lang="ru-RU" dirty="0" smtClean="0"/>
              <a:t>Экзаменуемые</a:t>
            </a:r>
          </a:p>
          <a:p>
            <a:r>
              <a:rPr lang="ru-RU" b="1" dirty="0" smtClean="0"/>
              <a:t>Описывают картинку </a:t>
            </a:r>
            <a:r>
              <a:rPr lang="ru-RU" dirty="0" smtClean="0"/>
              <a:t>или составляют диалог вместо уточняющих вопросов</a:t>
            </a:r>
          </a:p>
          <a:p>
            <a:r>
              <a:rPr lang="ru-RU" dirty="0" smtClean="0"/>
              <a:t>Запрашивают </a:t>
            </a:r>
            <a:r>
              <a:rPr lang="ru-RU" b="1" dirty="0" smtClean="0"/>
              <a:t>не ту информацию</a:t>
            </a:r>
            <a:r>
              <a:rPr lang="ru-RU" dirty="0" smtClean="0"/>
              <a:t>, которая требуется</a:t>
            </a:r>
          </a:p>
          <a:p>
            <a:r>
              <a:rPr lang="ru-RU" dirty="0" smtClean="0"/>
              <a:t>Используют фразы </a:t>
            </a:r>
            <a:r>
              <a:rPr lang="en-US" dirty="0" smtClean="0"/>
              <a:t>What about…? Tell me about…</a:t>
            </a:r>
          </a:p>
          <a:p>
            <a:r>
              <a:rPr lang="ru-RU" dirty="0" smtClean="0"/>
              <a:t>Не соблюдают </a:t>
            </a:r>
            <a:r>
              <a:rPr lang="ru-RU" b="1" dirty="0" smtClean="0"/>
              <a:t>грамматические правила </a:t>
            </a:r>
            <a:r>
              <a:rPr lang="ru-RU" dirty="0" smtClean="0"/>
              <a:t>при построении прямых вопросов</a:t>
            </a:r>
            <a:endParaRPr lang="ru-RU" dirty="0"/>
          </a:p>
        </p:txBody>
      </p:sp>
    </p:spTree>
    <p:extLst>
      <p:ext uri="{BB962C8B-B14F-4D97-AF65-F5344CB8AC3E}">
        <p14:creationId xmlns:p14="http://schemas.microsoft.com/office/powerpoint/2010/main" xmlns="" val="31250349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l"/>
            <a:r>
              <a:rPr lang="en-US" sz="2800" b="1" dirty="0"/>
              <a:t>Task 3. These are photos from </a:t>
            </a:r>
            <a:r>
              <a:rPr lang="en-US" sz="2800" b="1" u="sng" dirty="0"/>
              <a:t>your photo album</a:t>
            </a:r>
            <a:r>
              <a:rPr lang="en-US" sz="2800" b="1" dirty="0"/>
              <a:t>. Choose one photo to describe to your friend.</a:t>
            </a:r>
            <a:endParaRPr lang="ru-RU" sz="2800" dirty="0"/>
          </a:p>
        </p:txBody>
      </p:sp>
      <p:sp>
        <p:nvSpPr>
          <p:cNvPr id="3" name="Объект 2"/>
          <p:cNvSpPr>
            <a:spLocks noGrp="1"/>
          </p:cNvSpPr>
          <p:nvPr>
            <p:ph idx="1"/>
          </p:nvPr>
        </p:nvSpPr>
        <p:spPr>
          <a:xfrm>
            <a:off x="1981200" y="1600201"/>
            <a:ext cx="8229600" cy="2980928"/>
          </a:xfrm>
        </p:spPr>
        <p:txBody>
          <a:bodyPr>
            <a:normAutofit fontScale="70000" lnSpcReduction="20000"/>
          </a:bodyPr>
          <a:lstStyle/>
          <a:p>
            <a:pPr marL="0" indent="0">
              <a:buNone/>
            </a:pPr>
            <a:r>
              <a:rPr lang="en-US" b="1" dirty="0"/>
              <a:t>You will have to start speaking in 1.5 minutes and will speak for not </a:t>
            </a:r>
            <a:r>
              <a:rPr lang="en-US" b="1" dirty="0" smtClean="0"/>
              <a:t>more than </a:t>
            </a:r>
            <a:r>
              <a:rPr lang="en-US" b="1" dirty="0"/>
              <a:t>2 minutes (12–15 sentences). In your talk remember to speak about:</a:t>
            </a:r>
          </a:p>
          <a:p>
            <a:pPr marL="0" indent="0">
              <a:buNone/>
            </a:pPr>
            <a:r>
              <a:rPr lang="en-US" dirty="0"/>
              <a:t>• where and when the photo was taken;</a:t>
            </a:r>
          </a:p>
          <a:p>
            <a:pPr marL="0" indent="0">
              <a:buNone/>
            </a:pPr>
            <a:r>
              <a:rPr lang="en-US" dirty="0"/>
              <a:t>• what/who is in the photo;</a:t>
            </a:r>
          </a:p>
          <a:p>
            <a:pPr marL="0" indent="0">
              <a:buNone/>
            </a:pPr>
            <a:r>
              <a:rPr lang="en-US" dirty="0"/>
              <a:t>• what is happening;</a:t>
            </a:r>
          </a:p>
          <a:p>
            <a:pPr marL="0" indent="0">
              <a:buNone/>
            </a:pPr>
            <a:r>
              <a:rPr lang="en-US" dirty="0"/>
              <a:t>• why you keep the photo in your album;</a:t>
            </a:r>
          </a:p>
          <a:p>
            <a:pPr marL="0" indent="0">
              <a:buNone/>
            </a:pPr>
            <a:r>
              <a:rPr lang="en-US" dirty="0"/>
              <a:t>• why you decided to show the picture to your friend.</a:t>
            </a:r>
          </a:p>
          <a:p>
            <a:pPr marL="0" indent="0">
              <a:buNone/>
            </a:pPr>
            <a:r>
              <a:rPr lang="en-US" b="1" dirty="0"/>
              <a:t>You have to talk continuously, starting with: “I’ve chosen photo number…”.</a:t>
            </a:r>
            <a:endParaRPr lang="ru-RU"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07568" y="4077072"/>
            <a:ext cx="1471478" cy="24482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67808" y="4556957"/>
            <a:ext cx="2736304" cy="16088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36161" y="4582208"/>
            <a:ext cx="2561097" cy="15973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14954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smtClean="0">
                <a:solidFill>
                  <a:srgbClr val="FF0000"/>
                </a:solidFill>
              </a:rPr>
              <a:t>Задание 3</a:t>
            </a:r>
            <a:r>
              <a:rPr lang="ru-RU" sz="3600" b="1" dirty="0" smtClean="0"/>
              <a:t> </a:t>
            </a:r>
            <a:r>
              <a:rPr lang="ru-RU" sz="3600" b="1" dirty="0">
                <a:solidFill>
                  <a:srgbClr val="FF0000"/>
                </a:solidFill>
              </a:rPr>
              <a:t>Тематическое монологическое </a:t>
            </a:r>
            <a:r>
              <a:rPr lang="ru-RU" sz="3600" b="1" dirty="0" smtClean="0">
                <a:solidFill>
                  <a:srgbClr val="FF0000"/>
                </a:solidFill>
              </a:rPr>
              <a:t>высказывание  </a:t>
            </a:r>
            <a:r>
              <a:rPr lang="ru-RU" sz="3600" b="1" dirty="0" smtClean="0"/>
              <a:t>СТРАТЕГИИ ВЫПОЛНЕНИЯ</a:t>
            </a:r>
            <a:endParaRPr lang="ru-RU" sz="3600" b="1" dirty="0"/>
          </a:p>
        </p:txBody>
      </p:sp>
      <p:sp>
        <p:nvSpPr>
          <p:cNvPr id="3" name="Содержимое 2"/>
          <p:cNvSpPr>
            <a:spLocks noGrp="1"/>
          </p:cNvSpPr>
          <p:nvPr>
            <p:ph idx="1"/>
          </p:nvPr>
        </p:nvSpPr>
        <p:spPr>
          <a:xfrm>
            <a:off x="1752600" y="2057400"/>
            <a:ext cx="8686800" cy="4068764"/>
          </a:xfrm>
        </p:spPr>
        <p:txBody>
          <a:bodyPr>
            <a:noAutofit/>
          </a:bodyPr>
          <a:lstStyle/>
          <a:p>
            <a:pPr marL="971550" lvl="1" indent="-514350">
              <a:buFont typeface="+mj-lt"/>
              <a:buAutoNum type="arabicPeriod"/>
            </a:pPr>
            <a:r>
              <a:rPr lang="ru-RU" sz="2800" dirty="0" smtClean="0"/>
              <a:t>внимательно читать текст задания, обращая особое внимание на выделяемые элементы содержания и ограничители (</a:t>
            </a:r>
            <a:r>
              <a:rPr lang="ru-RU" sz="2800" b="1" dirty="0" smtClean="0"/>
              <a:t>пункты плана</a:t>
            </a:r>
            <a:r>
              <a:rPr lang="ru-RU" sz="2800" dirty="0" smtClean="0"/>
              <a:t>) и </a:t>
            </a:r>
            <a:r>
              <a:rPr lang="ru-RU" sz="2800" b="1" dirty="0" smtClean="0"/>
              <a:t>объем монолога </a:t>
            </a:r>
            <a:r>
              <a:rPr lang="ru-RU" sz="2800" dirty="0" smtClean="0"/>
              <a:t>(время, кол-во </a:t>
            </a:r>
            <a:r>
              <a:rPr lang="ru-RU" sz="2800" u="sng" dirty="0" smtClean="0"/>
              <a:t>фраз</a:t>
            </a:r>
            <a:r>
              <a:rPr lang="ru-RU" sz="2800" dirty="0" smtClean="0"/>
              <a:t> в ответе); </a:t>
            </a:r>
          </a:p>
          <a:p>
            <a:pPr marL="971550" lvl="1" indent="-514350">
              <a:buFont typeface="+mj-lt"/>
              <a:buAutoNum type="arabicPeriod"/>
            </a:pPr>
            <a:r>
              <a:rPr lang="ru-RU" sz="2800" dirty="0" smtClean="0"/>
              <a:t>раскрывать </a:t>
            </a:r>
            <a:r>
              <a:rPr lang="ru-RU" sz="2800" b="1" dirty="0" smtClean="0"/>
              <a:t>содержание </a:t>
            </a:r>
            <a:r>
              <a:rPr lang="ru-RU" sz="2800" b="1" u="sng" dirty="0" smtClean="0"/>
              <a:t>всех</a:t>
            </a:r>
            <a:r>
              <a:rPr lang="ru-RU" sz="2800" b="1" dirty="0" smtClean="0"/>
              <a:t> пунктов</a:t>
            </a:r>
            <a:r>
              <a:rPr lang="ru-RU" sz="2800" dirty="0" smtClean="0"/>
              <a:t>; </a:t>
            </a:r>
          </a:p>
          <a:p>
            <a:pPr marL="971550" lvl="1" indent="-514350">
              <a:buFont typeface="+mj-lt"/>
              <a:buAutoNum type="arabicPeriod"/>
            </a:pPr>
            <a:r>
              <a:rPr lang="ru-RU" sz="2800" dirty="0" smtClean="0"/>
              <a:t>строить высказывание в соответствии с данным </a:t>
            </a:r>
            <a:r>
              <a:rPr lang="ru-RU" sz="2800" b="1" u="sng" dirty="0" smtClean="0"/>
              <a:t>планом</a:t>
            </a:r>
            <a:r>
              <a:rPr lang="ru-RU" sz="2800" dirty="0" smtClean="0"/>
              <a:t>;</a:t>
            </a:r>
            <a:endParaRPr lang="ru-RU" sz="2800" dirty="0"/>
          </a:p>
        </p:txBody>
      </p:sp>
    </p:spTree>
    <p:extLst>
      <p:ext uri="{BB962C8B-B14F-4D97-AF65-F5344CB8AC3E}">
        <p14:creationId xmlns:p14="http://schemas.microsoft.com/office/powerpoint/2010/main" xmlns="" val="19503791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endParaRPr lang="ru-RU" sz="3600" b="1" dirty="0"/>
          </a:p>
        </p:txBody>
      </p:sp>
      <p:sp>
        <p:nvSpPr>
          <p:cNvPr id="3" name="Содержимое 2"/>
          <p:cNvSpPr>
            <a:spLocks noGrp="1"/>
          </p:cNvSpPr>
          <p:nvPr>
            <p:ph idx="1"/>
          </p:nvPr>
        </p:nvSpPr>
        <p:spPr>
          <a:xfrm>
            <a:off x="1752600" y="1600201"/>
            <a:ext cx="8686800" cy="4525963"/>
          </a:xfrm>
        </p:spPr>
        <p:txBody>
          <a:bodyPr>
            <a:noAutofit/>
          </a:bodyPr>
          <a:lstStyle/>
          <a:p>
            <a:pPr marL="457200" lvl="1" indent="0">
              <a:buNone/>
            </a:pPr>
            <a:r>
              <a:rPr lang="ru-RU" sz="2800" dirty="0" smtClean="0"/>
              <a:t>4. при планировании монологического высказывания сначала продумать </a:t>
            </a:r>
            <a:r>
              <a:rPr lang="ru-RU" sz="2800" b="1" dirty="0" smtClean="0"/>
              <a:t>ключевые фразы </a:t>
            </a:r>
            <a:r>
              <a:rPr lang="ru-RU" sz="2800" u="sng" dirty="0" smtClean="0"/>
              <a:t>каждого пункта</a:t>
            </a:r>
            <a:r>
              <a:rPr lang="ru-RU" sz="2800" dirty="0" smtClean="0"/>
              <a:t>;</a:t>
            </a:r>
          </a:p>
          <a:p>
            <a:pPr marL="457200" lvl="1" indent="0">
              <a:buNone/>
            </a:pPr>
            <a:r>
              <a:rPr lang="ru-RU" sz="2800" dirty="0" smtClean="0"/>
              <a:t>5. начинать следует с </a:t>
            </a:r>
            <a:r>
              <a:rPr lang="ru-RU" sz="2800" b="1" dirty="0" smtClean="0"/>
              <a:t>общего представления темы</a:t>
            </a:r>
            <a:r>
              <a:rPr lang="ru-RU" sz="2800" dirty="0" smtClean="0"/>
              <a:t>;</a:t>
            </a:r>
          </a:p>
          <a:p>
            <a:pPr marL="457200" lvl="1" indent="0">
              <a:buNone/>
            </a:pPr>
            <a:r>
              <a:rPr lang="ru-RU" sz="2800" dirty="0" smtClean="0"/>
              <a:t>6. давать </a:t>
            </a:r>
            <a:r>
              <a:rPr lang="ru-RU" sz="2800" b="1" dirty="0" smtClean="0"/>
              <a:t>развернутую аргументацию</a:t>
            </a:r>
            <a:r>
              <a:rPr lang="ru-RU" sz="2800" dirty="0" smtClean="0"/>
              <a:t>, если в пункте есть “</a:t>
            </a:r>
            <a:r>
              <a:rPr lang="ru-RU" sz="2800" dirty="0" err="1" smtClean="0"/>
              <a:t>Why</a:t>
            </a:r>
            <a:r>
              <a:rPr lang="ru-RU" sz="2800" dirty="0" smtClean="0"/>
              <a:t>”;</a:t>
            </a:r>
          </a:p>
          <a:p>
            <a:pPr marL="457200" lvl="1" indent="0">
              <a:buNone/>
            </a:pPr>
            <a:r>
              <a:rPr lang="ru-RU" sz="2800" b="1" dirty="0" smtClean="0"/>
              <a:t>7. избегать</a:t>
            </a:r>
            <a:r>
              <a:rPr lang="ru-RU" sz="2800" dirty="0" smtClean="0"/>
              <a:t> давать </a:t>
            </a:r>
            <a:r>
              <a:rPr lang="ru-RU" sz="2800" b="1" dirty="0" smtClean="0"/>
              <a:t>избыточную информацию</a:t>
            </a:r>
            <a:r>
              <a:rPr lang="ru-RU" sz="2800" dirty="0" smtClean="0"/>
              <a:t>, которая не обозначена в пунктах.</a:t>
            </a:r>
            <a:endParaRPr lang="ru-RU" sz="2800" dirty="0"/>
          </a:p>
        </p:txBody>
      </p:sp>
    </p:spTree>
    <p:extLst>
      <p:ext uri="{BB962C8B-B14F-4D97-AF65-F5344CB8AC3E}">
        <p14:creationId xmlns:p14="http://schemas.microsoft.com/office/powerpoint/2010/main" xmlns="" val="25522567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Вступительная часть (1-2 фразы)</a:t>
            </a:r>
            <a:endParaRPr lang="ru-RU" b="1" dirty="0">
              <a:solidFill>
                <a:srgbClr val="FF0000"/>
              </a:solidFill>
            </a:endParaRPr>
          </a:p>
        </p:txBody>
      </p:sp>
      <p:sp>
        <p:nvSpPr>
          <p:cNvPr id="3" name="Содержимое 2"/>
          <p:cNvSpPr>
            <a:spLocks noGrp="1"/>
          </p:cNvSpPr>
          <p:nvPr>
            <p:ph idx="1"/>
          </p:nvPr>
        </p:nvSpPr>
        <p:spPr/>
        <p:txBody>
          <a:bodyPr>
            <a:normAutofit/>
          </a:bodyPr>
          <a:lstStyle/>
          <a:p>
            <a:r>
              <a:rPr lang="en-US" dirty="0" smtClean="0"/>
              <a:t>Look here, Andrew! I’d like to show you my family album.</a:t>
            </a:r>
          </a:p>
          <a:p>
            <a:r>
              <a:rPr lang="en-US" dirty="0" smtClean="0"/>
              <a:t>Have a look at this photo, Peter. You asked me to show you my favorite photo. Here it is.</a:t>
            </a:r>
          </a:p>
          <a:p>
            <a:r>
              <a:rPr lang="en-US" dirty="0" smtClean="0"/>
              <a:t>Would you like to see my photo album, Ann?</a:t>
            </a:r>
          </a:p>
          <a:p>
            <a:r>
              <a:rPr lang="en-US" dirty="0" smtClean="0"/>
              <a:t>Will you please have a look at one of my holiday pictures?</a:t>
            </a:r>
          </a:p>
          <a:p>
            <a:r>
              <a:rPr lang="en-US" dirty="0" smtClean="0"/>
              <a:t>Please have a look at my holiday photo, </a:t>
            </a:r>
            <a:r>
              <a:rPr lang="en-US" dirty="0" err="1" smtClean="0"/>
              <a:t>Sveta</a:t>
            </a:r>
            <a:r>
              <a:rPr lang="en-US" dirty="0" smtClean="0"/>
              <a:t>.</a:t>
            </a:r>
          </a:p>
          <a:p>
            <a:r>
              <a:rPr lang="en-US" dirty="0" smtClean="0"/>
              <a:t>Do you want to see the photos which I took during my last holidays? I think it will be interesting for </a:t>
            </a:r>
            <a:r>
              <a:rPr lang="en-US" dirty="0" smtClean="0">
                <a:hlinkClick r:id="" action="ppaction://hlinkshowjump?jump=lastslideviewed"/>
              </a:rPr>
              <a:t>you</a:t>
            </a:r>
            <a:r>
              <a:rPr lang="en-US" dirty="0" smtClean="0"/>
              <a:t>.</a:t>
            </a:r>
          </a:p>
          <a:p>
            <a:endParaRPr lang="en-US" dirty="0" smtClean="0"/>
          </a:p>
          <a:p>
            <a:endParaRPr lang="ru-RU" dirty="0"/>
          </a:p>
        </p:txBody>
      </p:sp>
    </p:spTree>
    <p:extLst>
      <p:ext uri="{BB962C8B-B14F-4D97-AF65-F5344CB8AC3E}">
        <p14:creationId xmlns:p14="http://schemas.microsoft.com/office/powerpoint/2010/main" xmlns="" val="12028568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GB" b="1" dirty="0">
                <a:solidFill>
                  <a:srgbClr val="FF0000"/>
                </a:solidFill>
              </a:rPr>
              <a:t>W</a:t>
            </a:r>
            <a:r>
              <a:rPr lang="en-US" b="1" dirty="0" smtClean="0">
                <a:solidFill>
                  <a:srgbClr val="FF0000"/>
                </a:solidFill>
              </a:rPr>
              <a:t>here and when the photo was taken</a:t>
            </a:r>
            <a:endParaRPr lang="ru-RU" b="1" dirty="0">
              <a:solidFill>
                <a:srgbClr val="FF0000"/>
              </a:solidFill>
            </a:endParaRPr>
          </a:p>
        </p:txBody>
      </p:sp>
      <p:sp>
        <p:nvSpPr>
          <p:cNvPr id="3" name="Содержимое 2"/>
          <p:cNvSpPr>
            <a:spLocks noGrp="1"/>
          </p:cNvSpPr>
          <p:nvPr>
            <p:ph idx="1"/>
          </p:nvPr>
        </p:nvSpPr>
        <p:spPr/>
        <p:txBody>
          <a:bodyPr/>
          <a:lstStyle/>
          <a:p>
            <a:r>
              <a:rPr lang="en-US" dirty="0" smtClean="0"/>
              <a:t>I/My elder brother took this photo last week when we were at our dacha.</a:t>
            </a:r>
          </a:p>
          <a:p>
            <a:r>
              <a:rPr lang="en-US" dirty="0" smtClean="0"/>
              <a:t>You know photography is my hobby. I have plenty of pictures.</a:t>
            </a:r>
          </a:p>
          <a:p>
            <a:r>
              <a:rPr lang="en-US" dirty="0" smtClean="0"/>
              <a:t>As you know I can’t help taking photos when I see something interesting.</a:t>
            </a:r>
          </a:p>
          <a:p>
            <a:endParaRPr lang="ru-RU" dirty="0"/>
          </a:p>
        </p:txBody>
      </p:sp>
    </p:spTree>
    <p:extLst>
      <p:ext uri="{BB962C8B-B14F-4D97-AF65-F5344CB8AC3E}">
        <p14:creationId xmlns:p14="http://schemas.microsoft.com/office/powerpoint/2010/main" xmlns="" val="2491995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FF0000"/>
                </a:solidFill>
              </a:rPr>
              <a:t>what/who is in the photo</a:t>
            </a:r>
            <a:endParaRPr lang="ru-RU" b="1" dirty="0">
              <a:solidFill>
                <a:srgbClr val="FF0000"/>
              </a:solidFill>
            </a:endParaRPr>
          </a:p>
        </p:txBody>
      </p:sp>
      <p:sp>
        <p:nvSpPr>
          <p:cNvPr id="3" name="Содержимое 2"/>
          <p:cNvSpPr>
            <a:spLocks noGrp="1"/>
          </p:cNvSpPr>
          <p:nvPr>
            <p:ph idx="1"/>
          </p:nvPr>
        </p:nvSpPr>
        <p:spPr/>
        <p:txBody>
          <a:bodyPr>
            <a:normAutofit/>
          </a:bodyPr>
          <a:lstStyle/>
          <a:p>
            <a:r>
              <a:rPr lang="en-US" dirty="0" smtClean="0"/>
              <a:t>In the foreground you can see my new friend… She is a student… She looks/seems happy because…. She’s wearing…</a:t>
            </a:r>
          </a:p>
          <a:p>
            <a:r>
              <a:rPr lang="en-US" dirty="0" smtClean="0"/>
              <a:t>In the background/ on the right/ at the top/ next to/ close to/ to the left of….</a:t>
            </a:r>
          </a:p>
          <a:p>
            <a:pPr algn="ctr">
              <a:buNone/>
            </a:pPr>
            <a:r>
              <a:rPr lang="en-US" sz="4800" b="1" dirty="0">
                <a:solidFill>
                  <a:srgbClr val="FF0000"/>
                </a:solidFill>
              </a:rPr>
              <a:t>what is happening</a:t>
            </a:r>
          </a:p>
          <a:p>
            <a:r>
              <a:rPr lang="en-US" dirty="0" smtClean="0"/>
              <a:t>Present continuous</a:t>
            </a:r>
          </a:p>
          <a:p>
            <a:r>
              <a:rPr lang="en-US" dirty="0" smtClean="0"/>
              <a:t>She is smiling at the camera. She has a fascinating smile, doesn’t she?</a:t>
            </a:r>
          </a:p>
          <a:p>
            <a:endParaRPr lang="en-US" sz="4000" dirty="0"/>
          </a:p>
          <a:p>
            <a:endParaRPr lang="ru-RU" dirty="0"/>
          </a:p>
        </p:txBody>
      </p:sp>
    </p:spTree>
    <p:extLst>
      <p:ext uri="{BB962C8B-B14F-4D97-AF65-F5344CB8AC3E}">
        <p14:creationId xmlns:p14="http://schemas.microsoft.com/office/powerpoint/2010/main" xmlns="" val="1803259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smtClean="0"/>
              <a:t>Задание 1 </a:t>
            </a:r>
            <a:r>
              <a:rPr lang="ru-RU" sz="2400" b="1" dirty="0">
                <a:solidFill>
                  <a:srgbClr val="FF0000"/>
                </a:solidFill>
              </a:rPr>
              <a:t>Чтение отрывка из информационного или научно-популярного стилистически нейтрального текста:</a:t>
            </a:r>
            <a:br>
              <a:rPr lang="ru-RU" sz="2400" b="1" dirty="0">
                <a:solidFill>
                  <a:srgbClr val="FF0000"/>
                </a:solidFill>
              </a:rPr>
            </a:br>
            <a:endParaRPr lang="ru-RU" sz="2400" b="1" dirty="0"/>
          </a:p>
        </p:txBody>
      </p:sp>
      <p:sp>
        <p:nvSpPr>
          <p:cNvPr id="3" name="Содержимое 2"/>
          <p:cNvSpPr>
            <a:spLocks noGrp="1"/>
          </p:cNvSpPr>
          <p:nvPr>
            <p:ph idx="1"/>
          </p:nvPr>
        </p:nvSpPr>
        <p:spPr/>
        <p:txBody>
          <a:bodyPr>
            <a:normAutofit/>
          </a:bodyPr>
          <a:lstStyle/>
          <a:p>
            <a:pPr marL="457200" lvl="1" indent="0" algn="just">
              <a:buNone/>
            </a:pPr>
            <a:r>
              <a:rPr lang="en-US" dirty="0" smtClean="0">
                <a:latin typeface="Times New Roman" panose="02020603050405020304" pitchFamily="18" charset="0"/>
                <a:cs typeface="Times New Roman" panose="02020603050405020304" pitchFamily="18" charset="0"/>
              </a:rPr>
              <a:t>Birds </a:t>
            </a:r>
            <a:r>
              <a:rPr lang="en-US" dirty="0">
                <a:latin typeface="Times New Roman" panose="02020603050405020304" pitchFamily="18" charset="0"/>
                <a:cs typeface="Times New Roman" panose="02020603050405020304" pitchFamily="18" charset="0"/>
              </a:rPr>
              <a:t>live everywhere. They vary from pigeons in big cities to penguins in the Antarctic. However, all birds have similar features. For example, they all have wings. Still, not all of them can fly. All birds also have feathers. In fact, birds are the only living animals that have feathers. Birds build nests, in which female birds lay eggs. Birds are warm-blooded. It means that their body temperature stays about the same. It doesn’t depend much on the temperature of their surroundings. Mammals, including humans, are also warm-blooded. Birds have always fascinated people. Many people keep birds as pets. We also enjoy watching them in the wild or at zoos. In addition, farmers raise chickens, ducks and geese for their meat and eggs. Also, some people are quite fond of bird hunting. </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803161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smtClean="0">
                <a:solidFill>
                  <a:srgbClr val="FF0000"/>
                </a:solidFill>
              </a:rPr>
              <a:t>why you keep the photo in your album</a:t>
            </a:r>
            <a:endParaRPr lang="ru-RU" b="1" dirty="0">
              <a:solidFill>
                <a:srgbClr val="FF0000"/>
              </a:solidFill>
            </a:endParaRPr>
          </a:p>
        </p:txBody>
      </p:sp>
      <p:sp>
        <p:nvSpPr>
          <p:cNvPr id="3" name="Содержимое 2"/>
          <p:cNvSpPr>
            <a:spLocks noGrp="1"/>
          </p:cNvSpPr>
          <p:nvPr>
            <p:ph idx="1"/>
          </p:nvPr>
        </p:nvSpPr>
        <p:spPr/>
        <p:txBody>
          <a:bodyPr>
            <a:normAutofit/>
          </a:bodyPr>
          <a:lstStyle/>
          <a:p>
            <a:r>
              <a:rPr lang="en-US" dirty="0" smtClean="0"/>
              <a:t>I keep this photo in my album because I suppose this is one of the best photos of my new friend. She is so happy and beautiful in this photo.</a:t>
            </a:r>
          </a:p>
          <a:p>
            <a:r>
              <a:rPr lang="en-US" dirty="0" smtClean="0"/>
              <a:t>When I look at this photo I think how lucky I am to have such a nice friend.</a:t>
            </a:r>
          </a:p>
          <a:p>
            <a:r>
              <a:rPr lang="en-US" dirty="0" smtClean="0"/>
              <a:t>I keep this picture because I had a great time there.</a:t>
            </a:r>
          </a:p>
          <a:p>
            <a:pPr>
              <a:buNone/>
            </a:pPr>
            <a:endParaRPr lang="en-US" dirty="0" smtClean="0"/>
          </a:p>
          <a:p>
            <a:endParaRPr lang="ru-RU" dirty="0"/>
          </a:p>
        </p:txBody>
      </p:sp>
    </p:spTree>
    <p:extLst>
      <p:ext uri="{BB962C8B-B14F-4D97-AF65-F5344CB8AC3E}">
        <p14:creationId xmlns:p14="http://schemas.microsoft.com/office/powerpoint/2010/main" xmlns="" val="1626727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smtClean="0">
                <a:solidFill>
                  <a:srgbClr val="FF0000"/>
                </a:solidFill>
              </a:rPr>
              <a:t>why you decided to show the picture to your friend</a:t>
            </a:r>
            <a:endParaRPr lang="ru-RU" b="1" dirty="0" smtClean="0">
              <a:solidFill>
                <a:srgbClr val="FF0000"/>
              </a:solidFill>
            </a:endParaRPr>
          </a:p>
        </p:txBody>
      </p:sp>
      <p:sp>
        <p:nvSpPr>
          <p:cNvPr id="3" name="Содержимое 2"/>
          <p:cNvSpPr>
            <a:spLocks noGrp="1"/>
          </p:cNvSpPr>
          <p:nvPr>
            <p:ph idx="1"/>
          </p:nvPr>
        </p:nvSpPr>
        <p:spPr/>
        <p:txBody>
          <a:bodyPr>
            <a:normAutofit/>
          </a:bodyPr>
          <a:lstStyle/>
          <a:p>
            <a:r>
              <a:rPr lang="en-US" dirty="0" smtClean="0"/>
              <a:t>I decided to show you this picture because I want you to see what my new friend looks like.</a:t>
            </a:r>
          </a:p>
          <a:p>
            <a:r>
              <a:rPr lang="en-US" dirty="0" smtClean="0"/>
              <a:t>I decided to show you this picture because you asked me about…</a:t>
            </a:r>
          </a:p>
          <a:p>
            <a:r>
              <a:rPr lang="en-US" dirty="0" smtClean="0"/>
              <a:t>The reason I decided to show you this photo is that I wonder if you know </a:t>
            </a:r>
            <a:r>
              <a:rPr lang="en-US" dirty="0" smtClean="0">
                <a:hlinkClick r:id="rId2" action="ppaction://hlinksldjump"/>
              </a:rPr>
              <a:t>her</a:t>
            </a:r>
            <a:r>
              <a:rPr lang="en-US" dirty="0" smtClean="0"/>
              <a:t>.</a:t>
            </a:r>
          </a:p>
          <a:p>
            <a:pPr>
              <a:buNone/>
            </a:pPr>
            <a:endParaRPr lang="en-US" dirty="0" smtClean="0"/>
          </a:p>
          <a:p>
            <a:endParaRPr lang="ru-RU" dirty="0"/>
          </a:p>
        </p:txBody>
      </p:sp>
    </p:spTree>
    <p:extLst>
      <p:ext uri="{BB962C8B-B14F-4D97-AF65-F5344CB8AC3E}">
        <p14:creationId xmlns:p14="http://schemas.microsoft.com/office/powerpoint/2010/main" xmlns="" val="5549870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Заключительная часть</a:t>
            </a:r>
            <a:endParaRPr lang="ru-RU" b="1" dirty="0">
              <a:solidFill>
                <a:srgbClr val="FF0000"/>
              </a:solidFill>
            </a:endParaRPr>
          </a:p>
        </p:txBody>
      </p:sp>
      <p:sp>
        <p:nvSpPr>
          <p:cNvPr id="3" name="Содержимое 2"/>
          <p:cNvSpPr>
            <a:spLocks noGrp="1"/>
          </p:cNvSpPr>
          <p:nvPr>
            <p:ph idx="1"/>
          </p:nvPr>
        </p:nvSpPr>
        <p:spPr/>
        <p:txBody>
          <a:bodyPr>
            <a:normAutofit fontScale="92500"/>
          </a:bodyPr>
          <a:lstStyle/>
          <a:p>
            <a:r>
              <a:rPr lang="en-US" dirty="0" smtClean="0"/>
              <a:t>Do you like this photo? Isn’t it nice?</a:t>
            </a:r>
          </a:p>
          <a:p>
            <a:r>
              <a:rPr lang="en-US" dirty="0" smtClean="0"/>
              <a:t>Will you show me your </a:t>
            </a:r>
            <a:r>
              <a:rPr lang="en-US" dirty="0" err="1" smtClean="0"/>
              <a:t>favourite</a:t>
            </a:r>
            <a:r>
              <a:rPr lang="en-US" dirty="0" smtClean="0"/>
              <a:t> photos from your family album next time?</a:t>
            </a:r>
          </a:p>
          <a:p>
            <a:r>
              <a:rPr lang="en-US" dirty="0" smtClean="0"/>
              <a:t>I hope you like this photo.</a:t>
            </a:r>
          </a:p>
          <a:p>
            <a:r>
              <a:rPr lang="en-US" dirty="0" smtClean="0"/>
              <a:t>I am afraid we are short of time. Next time I’ll show you the rest of the </a:t>
            </a:r>
            <a:r>
              <a:rPr lang="en-US" dirty="0" smtClean="0">
                <a:hlinkClick r:id="" action="ppaction://hlinkshowjump?jump=lastslideviewed"/>
              </a:rPr>
              <a:t>photos</a:t>
            </a:r>
            <a:r>
              <a:rPr lang="en-US" dirty="0" smtClean="0"/>
              <a:t>.</a:t>
            </a:r>
            <a:endParaRPr lang="ru-RU" dirty="0" smtClean="0"/>
          </a:p>
          <a:p>
            <a:r>
              <a:rPr lang="en-US" smtClean="0"/>
              <a:t>That’s all.</a:t>
            </a:r>
            <a:endParaRPr lang="en-US" dirty="0" smtClean="0"/>
          </a:p>
          <a:p>
            <a:endParaRPr lang="en-US" dirty="0"/>
          </a:p>
          <a:p>
            <a:r>
              <a:rPr lang="en-US" i="1" strike="sngStrike" dirty="0"/>
              <a:t>I look forward to your </a:t>
            </a:r>
            <a:r>
              <a:rPr lang="en-US" i="1" strike="sngStrike" dirty="0" smtClean="0"/>
              <a:t>reaction</a:t>
            </a:r>
            <a:r>
              <a:rPr lang="ru-RU" i="1" strike="sngStrike" dirty="0" smtClean="0"/>
              <a:t>.</a:t>
            </a:r>
            <a:endParaRPr lang="en-US" i="1" strike="sngStrike" dirty="0" smtClean="0"/>
          </a:p>
          <a:p>
            <a:r>
              <a:rPr lang="ru-RU" i="1" strike="sngStrike" dirty="0" smtClean="0"/>
              <a:t>Это все.</a:t>
            </a:r>
            <a:endParaRPr lang="ru-RU" strike="sngStrik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Типичные ошибки в задании 3: </a:t>
            </a:r>
            <a:endParaRPr lang="ru-RU" b="1" dirty="0">
              <a:solidFill>
                <a:srgbClr val="FF0000"/>
              </a:solidFill>
            </a:endParaRPr>
          </a:p>
        </p:txBody>
      </p:sp>
      <p:sp>
        <p:nvSpPr>
          <p:cNvPr id="3" name="Содержимое 2"/>
          <p:cNvSpPr>
            <a:spLocks noGrp="1"/>
          </p:cNvSpPr>
          <p:nvPr>
            <p:ph idx="1"/>
          </p:nvPr>
        </p:nvSpPr>
        <p:spPr/>
        <p:txBody>
          <a:bodyPr>
            <a:normAutofit/>
          </a:bodyPr>
          <a:lstStyle/>
          <a:p>
            <a:pPr marL="0" indent="0">
              <a:buNone/>
            </a:pPr>
            <a:r>
              <a:rPr lang="ru-RU" dirty="0" smtClean="0"/>
              <a:t>Экзаменуемые:</a:t>
            </a:r>
          </a:p>
          <a:p>
            <a:r>
              <a:rPr lang="ru-RU" dirty="0" smtClean="0"/>
              <a:t>Описывают три картинки вместо одной</a:t>
            </a:r>
          </a:p>
          <a:p>
            <a:r>
              <a:rPr lang="ru-RU" dirty="0" smtClean="0"/>
              <a:t>Неправильно интерпретируют содержание картинки</a:t>
            </a:r>
          </a:p>
          <a:p>
            <a:r>
              <a:rPr lang="ru-RU" dirty="0" smtClean="0"/>
              <a:t>Опускают </a:t>
            </a:r>
            <a:r>
              <a:rPr lang="ru-RU" dirty="0" smtClean="0">
                <a:hlinkClick r:id="" action="ppaction://noaction"/>
              </a:rPr>
              <a:t>адресность</a:t>
            </a:r>
            <a:r>
              <a:rPr lang="ru-RU" dirty="0" smtClean="0"/>
              <a:t>, </a:t>
            </a:r>
            <a:r>
              <a:rPr lang="ru-RU" dirty="0"/>
              <a:t>т. е. </a:t>
            </a:r>
            <a:r>
              <a:rPr lang="ru-RU" dirty="0" smtClean="0"/>
              <a:t>обращение </a:t>
            </a:r>
            <a:r>
              <a:rPr lang="ru-RU" dirty="0"/>
              <a:t>к </a:t>
            </a:r>
            <a:r>
              <a:rPr lang="ru-RU" dirty="0" smtClean="0"/>
              <a:t>другу</a:t>
            </a:r>
            <a:endParaRPr lang="ru-RU" dirty="0"/>
          </a:p>
        </p:txBody>
      </p:sp>
    </p:spTree>
    <p:extLst>
      <p:ext uri="{BB962C8B-B14F-4D97-AF65-F5344CB8AC3E}">
        <p14:creationId xmlns:p14="http://schemas.microsoft.com/office/powerpoint/2010/main" xmlns="" val="13162151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Обращение к другу</a:t>
            </a:r>
            <a:endParaRPr lang="ru-RU" b="1" dirty="0">
              <a:solidFill>
                <a:srgbClr val="FF0000"/>
              </a:solidFill>
            </a:endParaRPr>
          </a:p>
        </p:txBody>
      </p:sp>
      <p:sp>
        <p:nvSpPr>
          <p:cNvPr id="3" name="Содержимое 2"/>
          <p:cNvSpPr>
            <a:spLocks noGrp="1"/>
          </p:cNvSpPr>
          <p:nvPr>
            <p:ph idx="1"/>
          </p:nvPr>
        </p:nvSpPr>
        <p:spPr>
          <a:xfrm>
            <a:off x="1981200" y="1600200"/>
            <a:ext cx="8229600" cy="4900634"/>
          </a:xfrm>
        </p:spPr>
        <p:txBody>
          <a:bodyPr>
            <a:normAutofit lnSpcReduction="10000"/>
          </a:bodyPr>
          <a:lstStyle/>
          <a:p>
            <a:r>
              <a:rPr lang="ru-RU" dirty="0" smtClean="0"/>
              <a:t>Отсутствие </a:t>
            </a:r>
            <a:r>
              <a:rPr lang="ru-RU" dirty="0" err="1" smtClean="0"/>
              <a:t>адресности</a:t>
            </a:r>
            <a:r>
              <a:rPr lang="ru-RU" dirty="0" smtClean="0"/>
              <a:t> – непонимание коммуникативной ситуации</a:t>
            </a:r>
          </a:p>
          <a:p>
            <a:r>
              <a:rPr lang="ru-RU" dirty="0" smtClean="0"/>
              <a:t>В начале и в конце монолога необходимо </a:t>
            </a:r>
            <a:r>
              <a:rPr lang="ru-RU" b="1" dirty="0" smtClean="0"/>
              <a:t>прямое обращение к другу,</a:t>
            </a:r>
            <a:r>
              <a:rPr lang="ru-RU" dirty="0" smtClean="0"/>
              <a:t> а не фразы типа «Я хочу описать эту фотографию» и «Я показываю эту фотографию </a:t>
            </a:r>
            <a:r>
              <a:rPr lang="ru-RU" b="1" dirty="0" smtClean="0"/>
              <a:t>другу</a:t>
            </a:r>
            <a:r>
              <a:rPr lang="ru-RU" dirty="0" smtClean="0"/>
              <a:t> (нужно: тебе), потому что хочу </a:t>
            </a:r>
            <a:r>
              <a:rPr lang="ru-RU" b="1" dirty="0" smtClean="0"/>
              <a:t>его</a:t>
            </a:r>
            <a:r>
              <a:rPr lang="ru-RU" dirty="0" smtClean="0"/>
              <a:t> (нужно: тебя) познакомить с моим братом». Однако, если участник в начале не обращался к другу, то оценка не снижается. Важно, чтобы участник не произносил: хочу рассказать </a:t>
            </a:r>
            <a:r>
              <a:rPr lang="ru-RU" i="1" u="sng" dirty="0" smtClean="0"/>
              <a:t>другу</a:t>
            </a:r>
            <a:r>
              <a:rPr lang="ru-RU" u="sng" dirty="0" smtClean="0"/>
              <a:t> </a:t>
            </a:r>
            <a:r>
              <a:rPr lang="ru-RU" dirty="0" smtClean="0"/>
              <a:t>вместо хочу рассказать </a:t>
            </a:r>
            <a:r>
              <a:rPr lang="ru-RU" i="1" u="sng" dirty="0" smtClean="0"/>
              <a:t>тебе</a:t>
            </a:r>
            <a:r>
              <a:rPr lang="ru-RU" dirty="0" smtClean="0"/>
              <a:t>. </a:t>
            </a:r>
          </a:p>
          <a:p>
            <a:r>
              <a:rPr lang="ru-RU" dirty="0" smtClean="0"/>
              <a:t>Если адресность отсутствует в пункте </a:t>
            </a:r>
            <a:r>
              <a:rPr lang="en-US" dirty="0" smtClean="0"/>
              <a:t>5</a:t>
            </a:r>
            <a:r>
              <a:rPr lang="ru-RU" dirty="0" smtClean="0"/>
              <a:t>, то в дополнительной схеме ставится +- (плюс-</a:t>
            </a:r>
            <a:r>
              <a:rPr lang="ru-RU" dirty="0" smtClean="0">
                <a:hlinkClick r:id="" action="ppaction://noaction"/>
              </a:rPr>
              <a:t>минус</a:t>
            </a:r>
            <a:r>
              <a:rPr lang="ru-RU" dirty="0" smtClean="0"/>
              <a:t>).</a:t>
            </a:r>
          </a:p>
          <a:p>
            <a:endParaRPr lang="en-US" dirty="0" smtClean="0"/>
          </a:p>
        </p:txBody>
      </p:sp>
    </p:spTree>
    <p:extLst>
      <p:ext uri="{BB962C8B-B14F-4D97-AF65-F5344CB8AC3E}">
        <p14:creationId xmlns:p14="http://schemas.microsoft.com/office/powerpoint/2010/main" xmlns="" val="22818285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13283"/>
          </a:xfrm>
        </p:spPr>
        <p:txBody>
          <a:bodyPr>
            <a:normAutofit fontScale="90000"/>
          </a:bodyPr>
          <a:lstStyle/>
          <a:p>
            <a:r>
              <a:rPr lang="ru-RU" b="1" dirty="0" smtClean="0">
                <a:solidFill>
                  <a:srgbClr val="FF0000"/>
                </a:solidFill>
              </a:rPr>
              <a:t>Типичные ошибки в задании 3: </a:t>
            </a:r>
            <a:endParaRPr lang="ru-RU" b="1" dirty="0">
              <a:solidFill>
                <a:srgbClr val="FF0000"/>
              </a:solidFill>
            </a:endParaRPr>
          </a:p>
        </p:txBody>
      </p:sp>
      <p:sp>
        <p:nvSpPr>
          <p:cNvPr id="3" name="Содержимое 2"/>
          <p:cNvSpPr>
            <a:spLocks noGrp="1"/>
          </p:cNvSpPr>
          <p:nvPr>
            <p:ph idx="1"/>
          </p:nvPr>
        </p:nvSpPr>
        <p:spPr>
          <a:xfrm>
            <a:off x="838200" y="822960"/>
            <a:ext cx="10515600" cy="5354003"/>
          </a:xfrm>
        </p:spPr>
        <p:txBody>
          <a:bodyPr>
            <a:normAutofit fontScale="92500" lnSpcReduction="20000"/>
          </a:bodyPr>
          <a:lstStyle/>
          <a:p>
            <a:pPr marL="0" indent="0">
              <a:buNone/>
            </a:pPr>
            <a:r>
              <a:rPr lang="ru-RU" dirty="0" smtClean="0"/>
              <a:t>Экзаменуемые:</a:t>
            </a:r>
          </a:p>
          <a:p>
            <a:r>
              <a:rPr lang="ru-RU" dirty="0"/>
              <a:t>Дают лишнюю информацию, отступают от темы («топики»)</a:t>
            </a:r>
          </a:p>
          <a:p>
            <a:r>
              <a:rPr lang="ru-RU" dirty="0" smtClean="0"/>
              <a:t>Не формулируют </a:t>
            </a:r>
            <a:r>
              <a:rPr lang="ru-RU" dirty="0" smtClean="0">
                <a:hlinkClick r:id="" action="ppaction://noaction"/>
              </a:rPr>
              <a:t>вступительную</a:t>
            </a:r>
            <a:r>
              <a:rPr lang="ru-RU" dirty="0" smtClean="0"/>
              <a:t> и заключительную фразы</a:t>
            </a:r>
          </a:p>
          <a:p>
            <a:r>
              <a:rPr lang="ru-RU" dirty="0" smtClean="0"/>
              <a:t>Дают </a:t>
            </a:r>
            <a:r>
              <a:rPr lang="ru-RU" dirty="0"/>
              <a:t>по одной фразе </a:t>
            </a:r>
            <a:r>
              <a:rPr lang="ru-RU" dirty="0">
                <a:hlinkClick r:id="" action="ppaction://noaction"/>
              </a:rPr>
              <a:t>на каждый пункт </a:t>
            </a:r>
            <a:r>
              <a:rPr lang="ru-RU" dirty="0" smtClean="0">
                <a:hlinkClick r:id="" action="ppaction://noaction"/>
              </a:rPr>
              <a:t>плана</a:t>
            </a:r>
            <a:endParaRPr lang="ru-RU" dirty="0"/>
          </a:p>
          <a:p>
            <a:r>
              <a:rPr lang="ru-RU" dirty="0" smtClean="0"/>
              <a:t>Дают </a:t>
            </a:r>
            <a:r>
              <a:rPr lang="ru-RU" dirty="0" smtClean="0">
                <a:hlinkClick r:id="" action="ppaction://noaction"/>
              </a:rPr>
              <a:t>неполные</a:t>
            </a:r>
            <a:r>
              <a:rPr lang="ru-RU" dirty="0" smtClean="0"/>
              <a:t> или неточные ответы</a:t>
            </a:r>
          </a:p>
          <a:p>
            <a:r>
              <a:rPr lang="ru-RU" dirty="0"/>
              <a:t>Не используют </a:t>
            </a:r>
            <a:r>
              <a:rPr lang="ru-RU" dirty="0">
                <a:hlinkClick r:id="" action="ppaction://noaction"/>
              </a:rPr>
              <a:t>средства логической связи</a:t>
            </a:r>
            <a:r>
              <a:rPr lang="ru-RU" dirty="0"/>
              <a:t> и речевые клише при описании картинки либо используют клише, не соответствующие коммуникативному заданию</a:t>
            </a:r>
          </a:p>
          <a:p>
            <a:r>
              <a:rPr lang="ru-RU" dirty="0"/>
              <a:t>Не </a:t>
            </a:r>
            <a:r>
              <a:rPr lang="ru-RU" dirty="0">
                <a:hlinkClick r:id="" action="ppaction://noaction"/>
              </a:rPr>
              <a:t>завершают</a:t>
            </a:r>
            <a:r>
              <a:rPr lang="ru-RU" dirty="0"/>
              <a:t> высказывания</a:t>
            </a:r>
          </a:p>
          <a:p>
            <a:r>
              <a:rPr lang="ru-RU" dirty="0"/>
              <a:t>Нелогично перескакивают с пункта на </a:t>
            </a:r>
            <a:r>
              <a:rPr lang="ru-RU" dirty="0" smtClean="0"/>
              <a:t>пункт</a:t>
            </a:r>
          </a:p>
          <a:p>
            <a:r>
              <a:rPr lang="ru-RU" dirty="0"/>
              <a:t>Допускают  фонетические и лексико-грамматические ошибки в ответе</a:t>
            </a:r>
          </a:p>
          <a:p>
            <a:r>
              <a:rPr lang="ru-RU" dirty="0"/>
              <a:t>Забывают произнести фразу </a:t>
            </a:r>
            <a:r>
              <a:rPr lang="en-US" i="1" dirty="0"/>
              <a:t>I’ve chosen photo number</a:t>
            </a:r>
            <a:r>
              <a:rPr lang="en-US" dirty="0"/>
              <a:t>… </a:t>
            </a:r>
            <a:r>
              <a:rPr lang="ru-RU" dirty="0"/>
              <a:t>или вставляют ее после </a:t>
            </a:r>
            <a:r>
              <a:rPr lang="ru-RU" dirty="0">
                <a:hlinkClick r:id="" action="ppaction://noaction"/>
              </a:rPr>
              <a:t>вступления</a:t>
            </a:r>
            <a:endParaRPr lang="ru-RU" dirty="0"/>
          </a:p>
          <a:p>
            <a:endParaRPr lang="ru-RU" dirty="0"/>
          </a:p>
          <a:p>
            <a:endParaRPr lang="ru-RU" dirty="0" smtClean="0"/>
          </a:p>
        </p:txBody>
      </p:sp>
    </p:spTree>
    <p:extLst>
      <p:ext uri="{BB962C8B-B14F-4D97-AF65-F5344CB8AC3E}">
        <p14:creationId xmlns:p14="http://schemas.microsoft.com/office/powerpoint/2010/main" xmlns="" val="33207870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1544" y="188640"/>
            <a:ext cx="8229600" cy="562074"/>
          </a:xfrm>
        </p:spPr>
        <p:txBody>
          <a:bodyPr>
            <a:normAutofit fontScale="90000"/>
          </a:bodyPr>
          <a:lstStyle/>
          <a:p>
            <a:r>
              <a:rPr lang="ru-RU" b="1" dirty="0" smtClean="0">
                <a:solidFill>
                  <a:srgbClr val="FF0000"/>
                </a:solidFill>
              </a:rPr>
              <a:t>Задание 4</a:t>
            </a:r>
            <a:endParaRPr lang="ru-RU" b="1" dirty="0">
              <a:solidFill>
                <a:srgbClr val="FF0000"/>
              </a:solidFill>
            </a:endParaRPr>
          </a:p>
        </p:txBody>
      </p:sp>
      <p:sp>
        <p:nvSpPr>
          <p:cNvPr id="3" name="Содержимое 2"/>
          <p:cNvSpPr>
            <a:spLocks noGrp="1"/>
          </p:cNvSpPr>
          <p:nvPr>
            <p:ph idx="1"/>
          </p:nvPr>
        </p:nvSpPr>
        <p:spPr>
          <a:xfrm>
            <a:off x="1631504" y="836713"/>
            <a:ext cx="8856984" cy="4525963"/>
          </a:xfrm>
        </p:spPr>
        <p:txBody>
          <a:bodyPr>
            <a:normAutofit/>
          </a:bodyPr>
          <a:lstStyle/>
          <a:p>
            <a:pPr marL="0" indent="0">
              <a:buNone/>
            </a:pPr>
            <a:r>
              <a:rPr lang="en-US" sz="2400" b="1" dirty="0"/>
              <a:t>Task 4. Study the two photographs. In 1.5 minutes be ready to compare and contrast the photographs:</a:t>
            </a:r>
          </a:p>
          <a:p>
            <a:pPr marL="0" indent="0">
              <a:buNone/>
            </a:pPr>
            <a:r>
              <a:rPr lang="en-US" sz="2400" dirty="0"/>
              <a:t>• give a brief description of the photos (action, location);</a:t>
            </a:r>
          </a:p>
          <a:p>
            <a:pPr marL="0" indent="0">
              <a:buNone/>
            </a:pPr>
            <a:r>
              <a:rPr lang="en-US" sz="2400" dirty="0"/>
              <a:t>• say what the pictures have in common;</a:t>
            </a:r>
          </a:p>
          <a:p>
            <a:pPr marL="0" indent="0">
              <a:buNone/>
            </a:pPr>
            <a:r>
              <a:rPr lang="en-US" sz="2400" dirty="0"/>
              <a:t>• say in what way the pictures are different;</a:t>
            </a:r>
          </a:p>
          <a:p>
            <a:pPr marL="0" indent="0">
              <a:buNone/>
            </a:pPr>
            <a:r>
              <a:rPr lang="en-US" sz="2400" dirty="0"/>
              <a:t>• say which of the celebrations presented in the pictures you preferred as a child;</a:t>
            </a:r>
          </a:p>
          <a:p>
            <a:pPr marL="0" indent="0">
              <a:buNone/>
            </a:pPr>
            <a:r>
              <a:rPr lang="en-US" sz="2400" dirty="0"/>
              <a:t>• explain why.</a:t>
            </a:r>
          </a:p>
          <a:p>
            <a:pPr marL="0" indent="0">
              <a:buNone/>
            </a:pPr>
            <a:r>
              <a:rPr lang="en-US" sz="2400" b="1" dirty="0"/>
              <a:t>You will speak for not more than 2 minutes (12–15 sentences). You have to talk continuously.</a:t>
            </a:r>
            <a:endParaRPr lang="ru-RU" sz="24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39617" y="5082056"/>
            <a:ext cx="2619251" cy="17474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06050" y="5091762"/>
            <a:ext cx="2698421" cy="17662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640926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09729"/>
            <a:ext cx="10515600" cy="731519"/>
          </a:xfrm>
        </p:spPr>
        <p:txBody>
          <a:bodyPr>
            <a:normAutofit/>
          </a:bodyPr>
          <a:lstStyle/>
          <a:p>
            <a:r>
              <a:rPr lang="ru-RU" b="1" dirty="0" smtClean="0">
                <a:solidFill>
                  <a:srgbClr val="FF0000"/>
                </a:solidFill>
              </a:rPr>
              <a:t>Стратегии выполнения задания 4</a:t>
            </a:r>
            <a:endParaRPr lang="ru-RU" b="1" dirty="0">
              <a:solidFill>
                <a:srgbClr val="FF0000"/>
              </a:solidFill>
            </a:endParaRPr>
          </a:p>
        </p:txBody>
      </p:sp>
      <p:sp>
        <p:nvSpPr>
          <p:cNvPr id="3" name="Содержимое 2"/>
          <p:cNvSpPr>
            <a:spLocks noGrp="1"/>
          </p:cNvSpPr>
          <p:nvPr>
            <p:ph idx="1"/>
          </p:nvPr>
        </p:nvSpPr>
        <p:spPr>
          <a:xfrm>
            <a:off x="838200" y="841248"/>
            <a:ext cx="10515600" cy="5335715"/>
          </a:xfrm>
        </p:spPr>
        <p:txBody>
          <a:bodyPr>
            <a:normAutofit fontScale="92500" lnSpcReduction="10000"/>
          </a:bodyPr>
          <a:lstStyle/>
          <a:p>
            <a:r>
              <a:rPr lang="ru-RU" dirty="0" smtClean="0"/>
              <a:t>Внимательно прочитайте текст задания, обращая особое внимание на выделяемые </a:t>
            </a:r>
            <a:r>
              <a:rPr lang="ru-RU" b="1" dirty="0" smtClean="0"/>
              <a:t>элементы содержания </a:t>
            </a:r>
            <a:r>
              <a:rPr lang="ru-RU" dirty="0" smtClean="0"/>
              <a:t>и </a:t>
            </a:r>
            <a:r>
              <a:rPr lang="ru-RU" b="1" dirty="0" smtClean="0"/>
              <a:t>ограничители (пункты плана)</a:t>
            </a:r>
            <a:r>
              <a:rPr lang="ru-RU" dirty="0" smtClean="0"/>
              <a:t> и </a:t>
            </a:r>
            <a:r>
              <a:rPr lang="ru-RU" b="1" dirty="0" smtClean="0"/>
              <a:t>объем</a:t>
            </a:r>
            <a:r>
              <a:rPr lang="ru-RU" dirty="0" smtClean="0"/>
              <a:t> монолога (время, количество фраз).</a:t>
            </a:r>
          </a:p>
          <a:p>
            <a:r>
              <a:rPr lang="ru-RU" dirty="0" smtClean="0"/>
              <a:t>Раскройте </a:t>
            </a:r>
            <a:r>
              <a:rPr lang="ru-RU" b="1" dirty="0" smtClean="0"/>
              <a:t>содержание всех пунктов</a:t>
            </a:r>
            <a:r>
              <a:rPr lang="ru-RU" dirty="0" smtClean="0"/>
              <a:t>.</a:t>
            </a:r>
          </a:p>
          <a:p>
            <a:r>
              <a:rPr lang="ru-RU" dirty="0" smtClean="0"/>
              <a:t>Постройте высказывание </a:t>
            </a:r>
            <a:r>
              <a:rPr lang="ru-RU" b="1" dirty="0" smtClean="0"/>
              <a:t>в соответствии с данным планом</a:t>
            </a:r>
            <a:r>
              <a:rPr lang="ru-RU" dirty="0" smtClean="0"/>
              <a:t>.</a:t>
            </a:r>
          </a:p>
          <a:p>
            <a:r>
              <a:rPr lang="ru-RU" dirty="0" smtClean="0"/>
              <a:t>При подготовке продумайте </a:t>
            </a:r>
            <a:r>
              <a:rPr lang="ru-RU" b="1" dirty="0" smtClean="0"/>
              <a:t>ключевые фразы для каждого пункта </a:t>
            </a:r>
            <a:r>
              <a:rPr lang="ru-RU" dirty="0" smtClean="0"/>
              <a:t>плана.</a:t>
            </a:r>
          </a:p>
          <a:p>
            <a:r>
              <a:rPr lang="ru-RU" dirty="0"/>
              <a:t>Кратко опишите картинки.</a:t>
            </a:r>
          </a:p>
          <a:p>
            <a:r>
              <a:rPr lang="ru-RU" dirty="0"/>
              <a:t>Выделите </a:t>
            </a:r>
            <a:r>
              <a:rPr lang="ru-RU" b="1" dirty="0"/>
              <a:t>общие черты </a:t>
            </a:r>
            <a:r>
              <a:rPr lang="ru-RU" dirty="0"/>
              <a:t>(не менее двух).</a:t>
            </a:r>
          </a:p>
          <a:p>
            <a:r>
              <a:rPr lang="ru-RU" dirty="0"/>
              <a:t>Выделите </a:t>
            </a:r>
            <a:r>
              <a:rPr lang="ru-RU" b="1" dirty="0"/>
              <a:t>различия</a:t>
            </a:r>
            <a:r>
              <a:rPr lang="ru-RU" dirty="0"/>
              <a:t> (не менее двух).</a:t>
            </a:r>
          </a:p>
          <a:p>
            <a:r>
              <a:rPr lang="ru-RU" dirty="0"/>
              <a:t>Приведите </a:t>
            </a:r>
            <a:r>
              <a:rPr lang="ru-RU" b="1" dirty="0"/>
              <a:t>развернутую аргументацию </a:t>
            </a:r>
            <a:r>
              <a:rPr lang="ru-RU" dirty="0"/>
              <a:t>в последнем пункте (</a:t>
            </a:r>
            <a:r>
              <a:rPr lang="en-US" dirty="0"/>
              <a:t>Why)</a:t>
            </a:r>
            <a:r>
              <a:rPr lang="ru-RU" dirty="0"/>
              <a:t>.</a:t>
            </a:r>
          </a:p>
          <a:p>
            <a:r>
              <a:rPr lang="ru-RU" dirty="0"/>
              <a:t>Избегайте избыточной информации, которая не обозначена в плане.</a:t>
            </a:r>
          </a:p>
          <a:p>
            <a:endParaRPr lang="ru-RU" dirty="0"/>
          </a:p>
        </p:txBody>
      </p:sp>
    </p:spTree>
    <p:extLst>
      <p:ext uri="{BB962C8B-B14F-4D97-AF65-F5344CB8AC3E}">
        <p14:creationId xmlns:p14="http://schemas.microsoft.com/office/powerpoint/2010/main" xmlns="" val="3902422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Вступительная часть (1-2 фразы)</a:t>
            </a:r>
            <a:endParaRPr lang="ru-RU" b="1" dirty="0">
              <a:solidFill>
                <a:srgbClr val="FF0000"/>
              </a:solidFill>
            </a:endParaRPr>
          </a:p>
        </p:txBody>
      </p:sp>
      <p:sp>
        <p:nvSpPr>
          <p:cNvPr id="3" name="Содержимое 2"/>
          <p:cNvSpPr>
            <a:spLocks noGrp="1"/>
          </p:cNvSpPr>
          <p:nvPr>
            <p:ph idx="1"/>
          </p:nvPr>
        </p:nvSpPr>
        <p:spPr/>
        <p:txBody>
          <a:bodyPr/>
          <a:lstStyle/>
          <a:p>
            <a:r>
              <a:rPr lang="en-US" dirty="0" smtClean="0"/>
              <a:t>I’m going to compare two photos.</a:t>
            </a:r>
          </a:p>
          <a:p>
            <a:r>
              <a:rPr lang="en-US" dirty="0" smtClean="0"/>
              <a:t>I’d like to compare and contrast the two pictures.</a:t>
            </a:r>
          </a:p>
          <a:p>
            <a:r>
              <a:rPr lang="en-US" dirty="0" smtClean="0"/>
              <a:t>The very first impression I have looking at them is … (positive, negative, </a:t>
            </a:r>
            <a:r>
              <a:rPr lang="en-US" dirty="0" err="1" smtClean="0"/>
              <a:t>favourable</a:t>
            </a:r>
            <a:r>
              <a:rPr lang="en-US" dirty="0" smtClean="0"/>
              <a:t>, pleasant) </a:t>
            </a:r>
            <a:endParaRPr lang="ru-RU" dirty="0"/>
          </a:p>
        </p:txBody>
      </p:sp>
    </p:spTree>
    <p:extLst>
      <p:ext uri="{BB962C8B-B14F-4D97-AF65-F5344CB8AC3E}">
        <p14:creationId xmlns:p14="http://schemas.microsoft.com/office/powerpoint/2010/main" xmlns="" val="5536440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smtClean="0">
                <a:solidFill>
                  <a:srgbClr val="FF0000"/>
                </a:solidFill>
              </a:rPr>
              <a:t>give a brief description of the photos (action, location)</a:t>
            </a:r>
            <a:endParaRPr lang="ru-RU" b="1" dirty="0">
              <a:solidFill>
                <a:srgbClr val="FF0000"/>
              </a:solidFill>
            </a:endParaRPr>
          </a:p>
        </p:txBody>
      </p:sp>
      <p:sp>
        <p:nvSpPr>
          <p:cNvPr id="3" name="Содержимое 2"/>
          <p:cNvSpPr>
            <a:spLocks noGrp="1"/>
          </p:cNvSpPr>
          <p:nvPr>
            <p:ph idx="1"/>
          </p:nvPr>
        </p:nvSpPr>
        <p:spPr/>
        <p:txBody>
          <a:bodyPr/>
          <a:lstStyle/>
          <a:p>
            <a:r>
              <a:rPr lang="en-US" dirty="0" smtClean="0"/>
              <a:t>I’d like to start by saying that…</a:t>
            </a:r>
          </a:p>
          <a:p>
            <a:r>
              <a:rPr lang="en-US" dirty="0" smtClean="0"/>
              <a:t>The first picture shows…</a:t>
            </a:r>
          </a:p>
          <a:p>
            <a:r>
              <a:rPr lang="en-US" dirty="0" smtClean="0"/>
              <a:t>In the second picture I can see</a:t>
            </a:r>
          </a:p>
          <a:p>
            <a:r>
              <a:rPr lang="en-US" dirty="0" smtClean="0"/>
              <a:t>If we look at the first picture we can see..</a:t>
            </a:r>
          </a:p>
          <a:p>
            <a:endParaRPr lang="ru-RU" dirty="0"/>
          </a:p>
        </p:txBody>
      </p:sp>
    </p:spTree>
    <p:extLst>
      <p:ext uri="{BB962C8B-B14F-4D97-AF65-F5344CB8AC3E}">
        <p14:creationId xmlns:p14="http://schemas.microsoft.com/office/powerpoint/2010/main" xmlns="" val="2467261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796908"/>
          </a:xfrm>
        </p:spPr>
        <p:txBody>
          <a:bodyPr>
            <a:normAutofit/>
          </a:bodyPr>
          <a:lstStyle/>
          <a:p>
            <a:r>
              <a:rPr lang="ru-RU" sz="3600" b="1" dirty="0">
                <a:solidFill>
                  <a:srgbClr val="FF0000"/>
                </a:solidFill>
              </a:rPr>
              <a:t>При подготовке к заданию 1 следует:</a:t>
            </a:r>
          </a:p>
        </p:txBody>
      </p:sp>
      <p:sp>
        <p:nvSpPr>
          <p:cNvPr id="3" name="Содержимое 2"/>
          <p:cNvSpPr>
            <a:spLocks noGrp="1"/>
          </p:cNvSpPr>
          <p:nvPr>
            <p:ph idx="1"/>
          </p:nvPr>
        </p:nvSpPr>
        <p:spPr>
          <a:xfrm>
            <a:off x="1809720" y="1142984"/>
            <a:ext cx="8572560" cy="5429288"/>
          </a:xfrm>
        </p:spPr>
        <p:txBody>
          <a:bodyPr>
            <a:normAutofit fontScale="62500" lnSpcReduction="20000"/>
          </a:bodyPr>
          <a:lstStyle/>
          <a:p>
            <a:r>
              <a:rPr lang="ru-RU" sz="4200" dirty="0"/>
              <a:t>научить </a:t>
            </a:r>
            <a:r>
              <a:rPr lang="ru-RU" sz="4200" b="1" dirty="0"/>
              <a:t>выделять ключевые слова и фразы в тексте</a:t>
            </a:r>
            <a:r>
              <a:rPr lang="ru-RU" sz="4200" dirty="0"/>
              <a:t>;</a:t>
            </a:r>
          </a:p>
          <a:p>
            <a:r>
              <a:rPr lang="ru-RU" sz="4200" dirty="0"/>
              <a:t>повторить </a:t>
            </a:r>
            <a:r>
              <a:rPr lang="ru-RU" sz="4200" b="1" dirty="0"/>
              <a:t>правила чтения</a:t>
            </a:r>
            <a:r>
              <a:rPr lang="ru-RU" sz="4200" dirty="0"/>
              <a:t>;</a:t>
            </a:r>
          </a:p>
          <a:p>
            <a:r>
              <a:rPr lang="ru-RU" sz="4200" dirty="0"/>
              <a:t>поработать над </a:t>
            </a:r>
            <a:r>
              <a:rPr lang="ru-RU" sz="4200" b="1" dirty="0"/>
              <a:t>артикуляцией наиболее сложных звуков </a:t>
            </a:r>
            <a:r>
              <a:rPr lang="ru-RU" sz="4200" dirty="0"/>
              <a:t>объяснить, что такое смысловая группа (синтагма);</a:t>
            </a:r>
          </a:p>
          <a:p>
            <a:r>
              <a:rPr lang="ru-RU" sz="4200" dirty="0"/>
              <a:t>повторить, как </a:t>
            </a:r>
            <a:r>
              <a:rPr lang="ru-RU" sz="4200" b="1" dirty="0"/>
              <a:t>интонационно оформляются </a:t>
            </a:r>
            <a:r>
              <a:rPr lang="ru-RU" sz="4200" dirty="0"/>
              <a:t>утверждения и разные типы вопросов;</a:t>
            </a:r>
          </a:p>
          <a:p>
            <a:r>
              <a:rPr lang="ru-RU" sz="4200" dirty="0"/>
              <a:t>научить </a:t>
            </a:r>
            <a:r>
              <a:rPr lang="ru-RU" sz="4200" b="1" dirty="0"/>
              <a:t>размечать интонационно тексты письменно</a:t>
            </a:r>
            <a:r>
              <a:rPr lang="ru-RU" sz="4200" dirty="0"/>
              <a:t>, а затем без разметки читать их</a:t>
            </a:r>
            <a:r>
              <a:rPr lang="en-US" sz="4200" dirty="0"/>
              <a:t>;</a:t>
            </a:r>
            <a:endParaRPr lang="ru-RU" sz="4200" dirty="0"/>
          </a:p>
          <a:p>
            <a:r>
              <a:rPr lang="ru-RU" sz="4200" dirty="0"/>
              <a:t>следить за </a:t>
            </a:r>
            <a:r>
              <a:rPr lang="ru-RU" sz="4200" b="1" dirty="0"/>
              <a:t>временем</a:t>
            </a:r>
            <a:r>
              <a:rPr lang="ru-RU" sz="4200" dirty="0"/>
              <a:t>; </a:t>
            </a:r>
          </a:p>
          <a:p>
            <a:r>
              <a:rPr lang="ru-RU" sz="4200" dirty="0"/>
              <a:t>обязательно </a:t>
            </a:r>
            <a:r>
              <a:rPr lang="ru-RU" sz="4200" b="1" dirty="0"/>
              <a:t>записывать чтени</a:t>
            </a:r>
            <a:r>
              <a:rPr lang="ru-RU" sz="4200" dirty="0"/>
              <a:t>е на цифровой носитель; </a:t>
            </a:r>
          </a:p>
          <a:p>
            <a:r>
              <a:rPr lang="ru-RU" sz="4200" dirty="0"/>
              <a:t>проверить правильность прочтения по цифровой записи, отметить ошибки; </a:t>
            </a:r>
          </a:p>
          <a:p>
            <a:r>
              <a:rPr lang="ru-RU" sz="4200" dirty="0"/>
              <a:t>еще раз прочитать тот же текст без ошибок. </a:t>
            </a:r>
          </a:p>
          <a:p>
            <a:endParaRPr lang="ru-RU" dirty="0" smtClean="0"/>
          </a:p>
          <a:p>
            <a:endParaRPr lang="ru-RU" dirty="0"/>
          </a:p>
        </p:txBody>
      </p:sp>
    </p:spTree>
    <p:extLst>
      <p:ext uri="{BB962C8B-B14F-4D97-AF65-F5344CB8AC3E}">
        <p14:creationId xmlns:p14="http://schemas.microsoft.com/office/powerpoint/2010/main" xmlns="" val="17741056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smtClean="0">
                <a:solidFill>
                  <a:srgbClr val="FF0000"/>
                </a:solidFill>
              </a:rPr>
              <a:t>say what the pictures have in common</a:t>
            </a:r>
            <a:endParaRPr lang="ru-RU" b="1" dirty="0">
              <a:solidFill>
                <a:srgbClr val="FF0000"/>
              </a:solidFill>
            </a:endParaRPr>
          </a:p>
        </p:txBody>
      </p:sp>
      <p:sp>
        <p:nvSpPr>
          <p:cNvPr id="3" name="Содержимое 2"/>
          <p:cNvSpPr>
            <a:spLocks noGrp="1"/>
          </p:cNvSpPr>
          <p:nvPr>
            <p:ph idx="1"/>
          </p:nvPr>
        </p:nvSpPr>
        <p:spPr/>
        <p:txBody>
          <a:bodyPr>
            <a:normAutofit/>
          </a:bodyPr>
          <a:lstStyle/>
          <a:p>
            <a:r>
              <a:rPr lang="en-US" dirty="0" smtClean="0"/>
              <a:t>Both pictures have a few/a lot of things in common.</a:t>
            </a:r>
            <a:endParaRPr lang="ru-RU" dirty="0" smtClean="0"/>
          </a:p>
          <a:p>
            <a:r>
              <a:rPr lang="en-US" dirty="0" smtClean="0"/>
              <a:t>Speaking about the similarities between these two pictures … (firstly, secondly, thirdly)</a:t>
            </a:r>
          </a:p>
          <a:p>
            <a:r>
              <a:rPr lang="en-US" dirty="0" smtClean="0"/>
              <a:t>Both pictures are/have/show….</a:t>
            </a:r>
          </a:p>
          <a:p>
            <a:r>
              <a:rPr lang="en-US" dirty="0" smtClean="0"/>
              <a:t>One of the similarities between… and … is….</a:t>
            </a:r>
          </a:p>
          <a:p>
            <a:r>
              <a:rPr lang="en-US" dirty="0" smtClean="0"/>
              <a:t>A striking similarity is …</a:t>
            </a:r>
          </a:p>
          <a:p>
            <a:r>
              <a:rPr lang="en-US" dirty="0" smtClean="0"/>
              <a:t>The main (most important) similarity is…</a:t>
            </a:r>
          </a:p>
          <a:p>
            <a:r>
              <a:rPr lang="en-US" dirty="0" smtClean="0"/>
              <a:t>One thing that … and … have in common is… </a:t>
            </a:r>
            <a:endParaRPr lang="ru-RU" dirty="0"/>
          </a:p>
        </p:txBody>
      </p:sp>
    </p:spTree>
    <p:extLst>
      <p:ext uri="{BB962C8B-B14F-4D97-AF65-F5344CB8AC3E}">
        <p14:creationId xmlns:p14="http://schemas.microsoft.com/office/powerpoint/2010/main" xmlns="" val="34521747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smtClean="0">
                <a:solidFill>
                  <a:srgbClr val="FF0000"/>
                </a:solidFill>
              </a:rPr>
              <a:t>say in what way the pictures are different</a:t>
            </a:r>
            <a:endParaRPr lang="ru-RU" b="1" dirty="0">
              <a:solidFill>
                <a:srgbClr val="FF0000"/>
              </a:solidFill>
            </a:endParaRPr>
          </a:p>
        </p:txBody>
      </p:sp>
      <p:sp>
        <p:nvSpPr>
          <p:cNvPr id="3" name="Содержимое 2"/>
          <p:cNvSpPr>
            <a:spLocks noGrp="1"/>
          </p:cNvSpPr>
          <p:nvPr>
            <p:ph idx="1"/>
          </p:nvPr>
        </p:nvSpPr>
        <p:spPr/>
        <p:txBody>
          <a:bodyPr>
            <a:normAutofit/>
          </a:bodyPr>
          <a:lstStyle/>
          <a:p>
            <a:r>
              <a:rPr lang="en-US" dirty="0" smtClean="0"/>
              <a:t>There are some differences between these two photos.</a:t>
            </a:r>
          </a:p>
          <a:p>
            <a:r>
              <a:rPr lang="en-US" dirty="0" smtClean="0"/>
              <a:t>One of the differences between … and … is …</a:t>
            </a:r>
          </a:p>
          <a:p>
            <a:r>
              <a:rPr lang="en-US" dirty="0" smtClean="0"/>
              <a:t>The most obvious (important) difference for me between … and … is …</a:t>
            </a:r>
          </a:p>
          <a:p>
            <a:r>
              <a:rPr lang="en-US" dirty="0" smtClean="0"/>
              <a:t>A more subtle difference is …</a:t>
            </a:r>
          </a:p>
          <a:p>
            <a:r>
              <a:rPr lang="en-US" dirty="0" smtClean="0"/>
              <a:t>In the left-hand photo….. while in the second picture…</a:t>
            </a:r>
          </a:p>
          <a:p>
            <a:r>
              <a:rPr lang="en-US" dirty="0" smtClean="0"/>
              <a:t>In contrast…/in comparison to…/ unlike…/whereas…/  while…</a:t>
            </a:r>
          </a:p>
        </p:txBody>
      </p:sp>
    </p:spTree>
    <p:extLst>
      <p:ext uri="{BB962C8B-B14F-4D97-AF65-F5344CB8AC3E}">
        <p14:creationId xmlns:p14="http://schemas.microsoft.com/office/powerpoint/2010/main" xmlns="" val="9584700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Заключительная фраза</a:t>
            </a:r>
            <a:endParaRPr lang="ru-RU" b="1" dirty="0">
              <a:solidFill>
                <a:srgbClr val="FF0000"/>
              </a:solidFill>
            </a:endParaRPr>
          </a:p>
        </p:txBody>
      </p:sp>
      <p:sp>
        <p:nvSpPr>
          <p:cNvPr id="3" name="Содержимое 2"/>
          <p:cNvSpPr>
            <a:spLocks noGrp="1"/>
          </p:cNvSpPr>
          <p:nvPr>
            <p:ph idx="1"/>
          </p:nvPr>
        </p:nvSpPr>
        <p:spPr/>
        <p:txBody>
          <a:bodyPr/>
          <a:lstStyle/>
          <a:p>
            <a:r>
              <a:rPr lang="en-US" dirty="0" smtClean="0"/>
              <a:t>That’s all I wanted to say about the photos, their similarities and differences.</a:t>
            </a:r>
          </a:p>
          <a:p>
            <a:r>
              <a:rPr lang="en-US" dirty="0" smtClean="0"/>
              <a:t>In conclusion I would like to …</a:t>
            </a:r>
            <a:endParaRPr lang="ru-RU" dirty="0"/>
          </a:p>
        </p:txBody>
      </p:sp>
    </p:spTree>
    <p:extLst>
      <p:ext uri="{BB962C8B-B14F-4D97-AF65-F5344CB8AC3E}">
        <p14:creationId xmlns:p14="http://schemas.microsoft.com/office/powerpoint/2010/main" xmlns="" val="41564735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rgbClr val="FF0000"/>
                </a:solidFill>
              </a:rPr>
              <a:t>Типичные ошибки в задании 4: </a:t>
            </a:r>
            <a:endParaRPr lang="ru-RU" b="1" dirty="0">
              <a:solidFill>
                <a:srgbClr val="FF0000"/>
              </a:solidFill>
            </a:endParaRPr>
          </a:p>
        </p:txBody>
      </p:sp>
      <p:sp>
        <p:nvSpPr>
          <p:cNvPr id="3" name="Содержимое 2"/>
          <p:cNvSpPr>
            <a:spLocks noGrp="1"/>
          </p:cNvSpPr>
          <p:nvPr>
            <p:ph idx="1"/>
          </p:nvPr>
        </p:nvSpPr>
        <p:spPr>
          <a:xfrm>
            <a:off x="1117064" y="1505891"/>
            <a:ext cx="8229600" cy="4525963"/>
          </a:xfrm>
        </p:spPr>
        <p:txBody>
          <a:bodyPr>
            <a:normAutofit fontScale="62500" lnSpcReduction="20000"/>
          </a:bodyPr>
          <a:lstStyle/>
          <a:p>
            <a:r>
              <a:rPr lang="ru-RU" sz="4200" dirty="0"/>
              <a:t>нет сравнения (просто дается описание сюжета двух картинок); </a:t>
            </a:r>
          </a:p>
          <a:p>
            <a:r>
              <a:rPr lang="ru-RU" sz="4200" dirty="0"/>
              <a:t>вместо краткого описания фотографий дается подробное описание; </a:t>
            </a:r>
          </a:p>
          <a:p>
            <a:r>
              <a:rPr lang="ru-RU" sz="4200" dirty="0"/>
              <a:t>отсутствует выделение общих и отличительных характеристик картинок; </a:t>
            </a:r>
          </a:p>
          <a:p>
            <a:r>
              <a:rPr lang="ru-RU" sz="4200" dirty="0"/>
              <a:t>включение по одной фразе на каждый пункт плана; </a:t>
            </a:r>
          </a:p>
          <a:p>
            <a:r>
              <a:rPr lang="ru-RU" sz="4200" dirty="0"/>
              <a:t>отсутствие вступительной и заключительной фразы; </a:t>
            </a:r>
          </a:p>
          <a:p>
            <a:r>
              <a:rPr lang="ru-RU" sz="4200" dirty="0"/>
              <a:t>неиспользование клише, демонстрирующие процесс рассуждения и сравнивания; </a:t>
            </a:r>
          </a:p>
          <a:p>
            <a:r>
              <a:rPr lang="ru-RU" sz="4200" dirty="0"/>
              <a:t>наличие фонетических и лексико-грамматических ошибок в ответе. </a:t>
            </a:r>
          </a:p>
          <a:p>
            <a:endParaRPr lang="ru-RU" dirty="0"/>
          </a:p>
        </p:txBody>
      </p:sp>
    </p:spTree>
    <p:extLst>
      <p:ext uri="{BB962C8B-B14F-4D97-AF65-F5344CB8AC3E}">
        <p14:creationId xmlns:p14="http://schemas.microsoft.com/office/powerpoint/2010/main" xmlns="" val="17035390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pPr algn="ctr">
              <a:buNone/>
            </a:pPr>
            <a:endParaRPr lang="en-US" sz="4800" smtClean="0">
              <a:latin typeface="Times New Roman" pitchFamily="18" charset="0"/>
              <a:cs typeface="Times New Roman" pitchFamily="18" charset="0"/>
            </a:endParaRPr>
          </a:p>
          <a:p>
            <a:pPr algn="ctr">
              <a:buNone/>
            </a:pPr>
            <a:r>
              <a:rPr lang="en-US" sz="4800" smtClean="0">
                <a:latin typeface="Times New Roman" pitchFamily="18" charset="0"/>
                <a:cs typeface="Times New Roman" pitchFamily="18" charset="0"/>
              </a:rPr>
              <a:t>THANK </a:t>
            </a:r>
            <a:r>
              <a:rPr lang="en-US" sz="4800" dirty="0" smtClean="0">
                <a:latin typeface="Times New Roman" pitchFamily="18" charset="0"/>
                <a:cs typeface="Times New Roman" pitchFamily="18" charset="0"/>
              </a:rPr>
              <a:t>YOU FOR YOUR ATTENTION!!!</a:t>
            </a:r>
            <a:endParaRPr lang="ru-RU" sz="48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a:solidFill>
                  <a:srgbClr val="FF0000"/>
                </a:solidFill>
              </a:rPr>
              <a:t>Задание </a:t>
            </a:r>
            <a:r>
              <a:rPr lang="ru-RU" b="1" dirty="0" smtClean="0">
                <a:solidFill>
                  <a:srgbClr val="FF0000"/>
                </a:solidFill>
              </a:rPr>
              <a:t>2</a:t>
            </a:r>
            <a:endParaRPr lang="ru-RU" dirty="0">
              <a:solidFill>
                <a:srgbClr val="FF0000"/>
              </a:solidFill>
            </a:endParaRPr>
          </a:p>
        </p:txBody>
      </p:sp>
      <p:sp>
        <p:nvSpPr>
          <p:cNvPr id="3" name="Объект 2"/>
          <p:cNvSpPr>
            <a:spLocks noGrp="1"/>
          </p:cNvSpPr>
          <p:nvPr>
            <p:ph idx="1"/>
          </p:nvPr>
        </p:nvSpPr>
        <p:spPr/>
        <p:txBody>
          <a:bodyPr>
            <a:normAutofit fontScale="92500" lnSpcReduction="10000"/>
          </a:bodyPr>
          <a:lstStyle/>
          <a:p>
            <a:pPr marL="0" indent="0">
              <a:buNone/>
            </a:pPr>
            <a:r>
              <a:rPr lang="en-US" b="1" dirty="0" smtClean="0"/>
              <a:t>Welcome </a:t>
            </a:r>
            <a:r>
              <a:rPr lang="en-US" b="1" dirty="0"/>
              <a:t>to Holiday Inn, </a:t>
            </a:r>
            <a:r>
              <a:rPr lang="en-US" b="1" dirty="0" smtClean="0"/>
              <a:t>Helsinki</a:t>
            </a:r>
            <a:endParaRPr lang="ru-RU" dirty="0" smtClean="0"/>
          </a:p>
          <a:p>
            <a:pPr marL="0" indent="0">
              <a:buNone/>
            </a:pPr>
            <a:r>
              <a:rPr lang="en-US" b="1" dirty="0" smtClean="0"/>
              <a:t>You are going to visit Helsinki with your friends this summer </a:t>
            </a:r>
            <a:r>
              <a:rPr lang="en-GB" b="1" dirty="0" smtClean="0"/>
              <a:t>and now you</a:t>
            </a:r>
            <a:r>
              <a:rPr lang="en-US" b="1" dirty="0" smtClean="0"/>
              <a:t>'d like to get</a:t>
            </a:r>
            <a:r>
              <a:rPr lang="en-GB" b="1" dirty="0" smtClean="0"/>
              <a:t> more information.  In 1.5 minutes you are to ask five direct questions to find out the following:</a:t>
            </a:r>
            <a:endParaRPr lang="ru-RU" dirty="0" smtClean="0"/>
          </a:p>
          <a:p>
            <a:pPr marL="0" indent="0">
              <a:buNone/>
            </a:pPr>
            <a:r>
              <a:rPr lang="en-US" dirty="0" smtClean="0"/>
              <a:t>1</a:t>
            </a:r>
            <a:r>
              <a:rPr lang="en-US" dirty="0"/>
              <a:t>) location of the hotel</a:t>
            </a:r>
            <a:endParaRPr lang="ru-RU" dirty="0"/>
          </a:p>
          <a:p>
            <a:pPr marL="0" indent="0">
              <a:buNone/>
            </a:pPr>
            <a:r>
              <a:rPr lang="en-US" dirty="0"/>
              <a:t>2) if breakfast is included</a:t>
            </a:r>
            <a:endParaRPr lang="ru-RU" dirty="0"/>
          </a:p>
          <a:p>
            <a:pPr marL="0" indent="0">
              <a:buNone/>
            </a:pPr>
            <a:r>
              <a:rPr lang="en-US" dirty="0"/>
              <a:t>3) hotel facilities</a:t>
            </a:r>
            <a:endParaRPr lang="ru-RU" dirty="0"/>
          </a:p>
          <a:p>
            <a:pPr marL="0" indent="0">
              <a:buNone/>
            </a:pPr>
            <a:r>
              <a:rPr lang="en-US" dirty="0"/>
              <a:t>4) price for a single </a:t>
            </a:r>
            <a:r>
              <a:rPr lang="en-US" dirty="0" smtClean="0"/>
              <a:t>room</a:t>
            </a:r>
            <a:endParaRPr lang="ru-RU" dirty="0"/>
          </a:p>
          <a:p>
            <a:pPr marL="0" indent="0">
              <a:buNone/>
            </a:pPr>
            <a:r>
              <a:rPr lang="en-US" dirty="0"/>
              <a:t>5) discounts for groups</a:t>
            </a:r>
            <a:endParaRPr lang="ru-RU" dirty="0"/>
          </a:p>
          <a:p>
            <a:pPr marL="0" indent="0">
              <a:buNone/>
            </a:pPr>
            <a:r>
              <a:rPr lang="en-US" b="1" dirty="0"/>
              <a:t>You have twenty seconds to ask each question.</a:t>
            </a:r>
            <a:endParaRPr lang="ru-RU" dirty="0"/>
          </a:p>
          <a:p>
            <a:endParaRPr lang="ru-RU" dirty="0"/>
          </a:p>
        </p:txBody>
      </p:sp>
      <p:pic>
        <p:nvPicPr>
          <p:cNvPr id="1027" name="Рисунок 1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48400" y="3200400"/>
            <a:ext cx="4015047"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38299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a:solidFill>
                  <a:srgbClr val="FF0000"/>
                </a:solidFill>
              </a:rPr>
              <a:t>Условный диалог-расспрос: </a:t>
            </a:r>
            <a:r>
              <a:rPr lang="ru-RU" sz="3600" b="1" dirty="0" smtClean="0"/>
              <a:t>СТРАТЕГИИ ВЫПОЛНЕНИЯ</a:t>
            </a:r>
            <a:endParaRPr lang="ru-RU" sz="3600" b="1" dirty="0"/>
          </a:p>
        </p:txBody>
      </p:sp>
      <p:sp>
        <p:nvSpPr>
          <p:cNvPr id="3" name="Содержимое 2"/>
          <p:cNvSpPr>
            <a:spLocks noGrp="1"/>
          </p:cNvSpPr>
          <p:nvPr>
            <p:ph idx="1"/>
          </p:nvPr>
        </p:nvSpPr>
        <p:spPr>
          <a:xfrm>
            <a:off x="838200" y="1618488"/>
            <a:ext cx="9601200" cy="4507676"/>
          </a:xfrm>
        </p:spPr>
        <p:txBody>
          <a:bodyPr>
            <a:noAutofit/>
          </a:bodyPr>
          <a:lstStyle/>
          <a:p>
            <a:pPr lvl="1"/>
            <a:r>
              <a:rPr lang="ru-RU" sz="2600" dirty="0" smtClean="0"/>
              <a:t>внимательно </a:t>
            </a:r>
            <a:r>
              <a:rPr lang="ru-RU" sz="2600" dirty="0"/>
              <a:t>читать текст задания, обращая особое внимание </a:t>
            </a:r>
            <a:r>
              <a:rPr lang="ru-RU" sz="2600" b="1" dirty="0"/>
              <a:t>на условия </a:t>
            </a:r>
            <a:r>
              <a:rPr lang="ru-RU" sz="2600" dirty="0"/>
              <a:t>предлагаемой </a:t>
            </a:r>
            <a:r>
              <a:rPr lang="ru-RU" sz="2600" b="1" dirty="0"/>
              <a:t>ситуации </a:t>
            </a:r>
            <a:r>
              <a:rPr lang="ru-RU" sz="2600" dirty="0"/>
              <a:t>общения и </a:t>
            </a:r>
            <a:r>
              <a:rPr lang="ru-RU" sz="2600" b="1" dirty="0"/>
              <a:t>ограничители (пункты плана) </a:t>
            </a:r>
            <a:r>
              <a:rPr lang="ru-RU" sz="2600" dirty="0"/>
              <a:t>и объем диалога (время);</a:t>
            </a:r>
          </a:p>
          <a:p>
            <a:pPr lvl="1"/>
            <a:r>
              <a:rPr lang="ru-RU" sz="2600" dirty="0"/>
              <a:t>задавать требуемые по содержанию вопросы, т.е. </a:t>
            </a:r>
            <a:r>
              <a:rPr lang="ru-RU" sz="2600" b="1" dirty="0"/>
              <a:t>опираться на ключевые слова, данные в задании;</a:t>
            </a:r>
          </a:p>
          <a:p>
            <a:pPr lvl="1"/>
            <a:r>
              <a:rPr lang="ru-RU" sz="2600" dirty="0"/>
              <a:t> задавать прямые вопросы, как требуется в задании;</a:t>
            </a:r>
          </a:p>
          <a:p>
            <a:pPr lvl="1"/>
            <a:r>
              <a:rPr lang="ru-RU" sz="2600" dirty="0"/>
              <a:t>использовать </a:t>
            </a:r>
            <a:r>
              <a:rPr lang="ru-RU" sz="2600" b="1" dirty="0"/>
              <a:t>лексику и грамматику</a:t>
            </a:r>
            <a:r>
              <a:rPr lang="ru-RU" sz="2600" dirty="0"/>
              <a:t>, соответствующие коммуникативной задаче и сложности задания;</a:t>
            </a:r>
          </a:p>
          <a:p>
            <a:pPr lvl="1"/>
            <a:r>
              <a:rPr lang="ru-RU" sz="2600" dirty="0"/>
              <a:t>использовать </a:t>
            </a:r>
            <a:r>
              <a:rPr lang="ru-RU" sz="2600" b="1" dirty="0"/>
              <a:t>интонацию</a:t>
            </a:r>
            <a:r>
              <a:rPr lang="ru-RU" sz="2600" dirty="0"/>
              <a:t>, соответствующую выбранному типу вопроса</a:t>
            </a:r>
          </a:p>
        </p:txBody>
      </p:sp>
    </p:spTree>
    <p:extLst>
      <p:ext uri="{BB962C8B-B14F-4D97-AF65-F5344CB8AC3E}">
        <p14:creationId xmlns:p14="http://schemas.microsoft.com/office/powerpoint/2010/main" xmlns="" val="1093824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Задание 2. </a:t>
            </a:r>
            <a:r>
              <a:rPr lang="en-US" b="1" dirty="0" smtClean="0">
                <a:solidFill>
                  <a:srgbClr val="FF0000"/>
                </a:solidFill>
              </a:rPr>
              <a:t>OPENING HOURS</a:t>
            </a:r>
            <a:endParaRPr lang="ru-RU" b="1" dirty="0">
              <a:solidFill>
                <a:srgbClr val="FF0000"/>
              </a:solidFill>
            </a:endParaRPr>
          </a:p>
        </p:txBody>
      </p:sp>
      <p:sp>
        <p:nvSpPr>
          <p:cNvPr id="3" name="Содержимое 2"/>
          <p:cNvSpPr>
            <a:spLocks noGrp="1"/>
          </p:cNvSpPr>
          <p:nvPr>
            <p:ph idx="1"/>
          </p:nvPr>
        </p:nvSpPr>
        <p:spPr>
          <a:xfrm>
            <a:off x="1981200" y="1428736"/>
            <a:ext cx="8229600" cy="5072098"/>
          </a:xfrm>
        </p:spPr>
        <p:txBody>
          <a:bodyPr>
            <a:normAutofit fontScale="92500" lnSpcReduction="20000"/>
          </a:bodyPr>
          <a:lstStyle/>
          <a:p>
            <a:r>
              <a:rPr lang="en-US" b="1" dirty="0" smtClean="0"/>
              <a:t>What are the opening/working hours?</a:t>
            </a:r>
          </a:p>
          <a:p>
            <a:r>
              <a:rPr lang="en-US" b="1" dirty="0" smtClean="0"/>
              <a:t>When is the … open?</a:t>
            </a:r>
          </a:p>
          <a:p>
            <a:r>
              <a:rPr lang="en-US" dirty="0" smtClean="0"/>
              <a:t>When are you open?</a:t>
            </a:r>
          </a:p>
          <a:p>
            <a:r>
              <a:rPr lang="en-US" dirty="0" smtClean="0"/>
              <a:t>When do you work?</a:t>
            </a:r>
          </a:p>
          <a:p>
            <a:r>
              <a:rPr lang="en-US" dirty="0" smtClean="0"/>
              <a:t>When do you open and when do you close?</a:t>
            </a:r>
          </a:p>
          <a:p>
            <a:endParaRPr lang="en-US" dirty="0" smtClean="0"/>
          </a:p>
          <a:p>
            <a:r>
              <a:rPr lang="en-US" strike="sngStrike" dirty="0" smtClean="0"/>
              <a:t>When are the opening hours?</a:t>
            </a:r>
          </a:p>
          <a:p>
            <a:r>
              <a:rPr lang="en-US" strike="sngStrike" dirty="0" smtClean="0"/>
              <a:t>When do you open?</a:t>
            </a:r>
          </a:p>
          <a:p>
            <a:r>
              <a:rPr lang="en-US" strike="sngStrike" dirty="0" smtClean="0"/>
              <a:t>Are you open now?</a:t>
            </a:r>
          </a:p>
          <a:p>
            <a:r>
              <a:rPr lang="en-US" strike="sngStrike" dirty="0" smtClean="0"/>
              <a:t>Can I come to you?</a:t>
            </a:r>
          </a:p>
          <a:p>
            <a:r>
              <a:rPr lang="en-US" strike="sngStrike" dirty="0" smtClean="0"/>
              <a:t>When can I come to you?</a:t>
            </a:r>
          </a:p>
          <a:p>
            <a:r>
              <a:rPr lang="en-US" strike="sngStrike" dirty="0" smtClean="0"/>
              <a:t>How long are the opening hours?</a:t>
            </a:r>
            <a:endParaRPr lang="ru-RU" strike="sngStrike" dirty="0" smtClean="0"/>
          </a:p>
          <a:p>
            <a:endParaRPr lang="ru-RU" dirty="0"/>
          </a:p>
        </p:txBody>
      </p:sp>
    </p:spTree>
    <p:extLst>
      <p:ext uri="{BB962C8B-B14F-4D97-AF65-F5344CB8AC3E}">
        <p14:creationId xmlns:p14="http://schemas.microsoft.com/office/powerpoint/2010/main" xmlns="" val="18230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Задание 2. </a:t>
            </a:r>
            <a:r>
              <a:rPr lang="en-US" b="1" dirty="0" smtClean="0">
                <a:solidFill>
                  <a:srgbClr val="FF0000"/>
                </a:solidFill>
              </a:rPr>
              <a:t>LOCATION</a:t>
            </a:r>
            <a:endParaRPr lang="ru-RU" b="1" dirty="0">
              <a:solidFill>
                <a:srgbClr val="FF0000"/>
              </a:solidFill>
            </a:endParaRPr>
          </a:p>
        </p:txBody>
      </p:sp>
      <p:sp>
        <p:nvSpPr>
          <p:cNvPr id="3" name="Содержимое 2"/>
          <p:cNvSpPr>
            <a:spLocks noGrp="1"/>
          </p:cNvSpPr>
          <p:nvPr>
            <p:ph idx="1"/>
          </p:nvPr>
        </p:nvSpPr>
        <p:spPr/>
        <p:txBody>
          <a:bodyPr>
            <a:normAutofit/>
          </a:bodyPr>
          <a:lstStyle/>
          <a:p>
            <a:r>
              <a:rPr lang="en-US" b="1" dirty="0" smtClean="0"/>
              <a:t>Where is the … located?</a:t>
            </a:r>
          </a:p>
          <a:p>
            <a:r>
              <a:rPr lang="en-US" b="1" dirty="0" smtClean="0"/>
              <a:t>Where is the … situated?</a:t>
            </a:r>
          </a:p>
          <a:p>
            <a:r>
              <a:rPr lang="en-US" b="1" dirty="0" smtClean="0"/>
              <a:t>Where will the event take place?</a:t>
            </a:r>
          </a:p>
          <a:p>
            <a:r>
              <a:rPr lang="en-US" b="1" dirty="0" smtClean="0"/>
              <a:t>Where is … going to take place?</a:t>
            </a:r>
          </a:p>
          <a:p>
            <a:r>
              <a:rPr lang="en-US" b="1" dirty="0" smtClean="0"/>
              <a:t>What’s the address of the …?</a:t>
            </a:r>
          </a:p>
          <a:p>
            <a:r>
              <a:rPr lang="en-US" b="1" dirty="0" smtClean="0"/>
              <a:t>What’s the location of the ….?</a:t>
            </a:r>
          </a:p>
          <a:p>
            <a:endParaRPr lang="en-US" dirty="0" smtClean="0"/>
          </a:p>
          <a:p>
            <a:r>
              <a:rPr lang="en-US" strike="sngStrike" dirty="0" smtClean="0"/>
              <a:t>Where is the location?</a:t>
            </a:r>
          </a:p>
          <a:p>
            <a:endParaRPr lang="ru-RU" dirty="0" smtClean="0"/>
          </a:p>
          <a:p>
            <a:endParaRPr lang="ru-RU" dirty="0"/>
          </a:p>
        </p:txBody>
      </p:sp>
    </p:spTree>
    <p:extLst>
      <p:ext uri="{BB962C8B-B14F-4D97-AF65-F5344CB8AC3E}">
        <p14:creationId xmlns:p14="http://schemas.microsoft.com/office/powerpoint/2010/main" xmlns="" val="657573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Задание 2. </a:t>
            </a:r>
            <a:r>
              <a:rPr lang="en-US" b="1" dirty="0" smtClean="0">
                <a:solidFill>
                  <a:srgbClr val="FF0000"/>
                </a:solidFill>
              </a:rPr>
              <a:t>PRICE</a:t>
            </a:r>
            <a:endParaRPr lang="ru-RU" b="1" dirty="0">
              <a:solidFill>
                <a:srgbClr val="FF0000"/>
              </a:solidFill>
            </a:endParaRPr>
          </a:p>
        </p:txBody>
      </p:sp>
      <p:sp>
        <p:nvSpPr>
          <p:cNvPr id="3" name="Содержимое 2"/>
          <p:cNvSpPr>
            <a:spLocks noGrp="1"/>
          </p:cNvSpPr>
          <p:nvPr>
            <p:ph idx="1"/>
          </p:nvPr>
        </p:nvSpPr>
        <p:spPr>
          <a:xfrm>
            <a:off x="1981200" y="1428736"/>
            <a:ext cx="8229600" cy="5072098"/>
          </a:xfrm>
        </p:spPr>
        <p:txBody>
          <a:bodyPr>
            <a:normAutofit/>
          </a:bodyPr>
          <a:lstStyle/>
          <a:p>
            <a:r>
              <a:rPr lang="en-US" b="1" dirty="0" smtClean="0"/>
              <a:t>How much does …/it cost?</a:t>
            </a:r>
          </a:p>
          <a:p>
            <a:r>
              <a:rPr lang="en-US" b="1" dirty="0" smtClean="0"/>
              <a:t>What’s the cost of …?</a:t>
            </a:r>
          </a:p>
          <a:p>
            <a:r>
              <a:rPr lang="en-US" b="1" dirty="0" smtClean="0"/>
              <a:t>What’s the price of …?</a:t>
            </a:r>
          </a:p>
          <a:p>
            <a:r>
              <a:rPr lang="en-US" b="1" dirty="0" smtClean="0"/>
              <a:t>How much should I pay for …?</a:t>
            </a:r>
          </a:p>
          <a:p>
            <a:endParaRPr lang="en-US" dirty="0" smtClean="0"/>
          </a:p>
          <a:p>
            <a:r>
              <a:rPr lang="en-US" strike="sngStrike" dirty="0" smtClean="0"/>
              <a:t>How much is the price?</a:t>
            </a:r>
            <a:endParaRPr lang="ru-RU" strike="sngStrike" dirty="0" smtClean="0"/>
          </a:p>
          <a:p>
            <a:endParaRPr lang="ru-RU" dirty="0"/>
          </a:p>
        </p:txBody>
      </p:sp>
    </p:spTree>
    <p:extLst>
      <p:ext uri="{BB962C8B-B14F-4D97-AF65-F5344CB8AC3E}">
        <p14:creationId xmlns:p14="http://schemas.microsoft.com/office/powerpoint/2010/main" xmlns="" val="1494416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Задание 2. </a:t>
            </a:r>
            <a:r>
              <a:rPr lang="en-US" b="1" dirty="0" smtClean="0">
                <a:solidFill>
                  <a:srgbClr val="FF0000"/>
                </a:solidFill>
              </a:rPr>
              <a:t>TRANSPORTATION</a:t>
            </a:r>
            <a:endParaRPr lang="ru-RU" b="1" dirty="0">
              <a:solidFill>
                <a:srgbClr val="FF0000"/>
              </a:solidFill>
            </a:endParaRPr>
          </a:p>
        </p:txBody>
      </p:sp>
      <p:sp>
        <p:nvSpPr>
          <p:cNvPr id="3" name="Содержимое 2"/>
          <p:cNvSpPr>
            <a:spLocks noGrp="1"/>
          </p:cNvSpPr>
          <p:nvPr>
            <p:ph idx="1"/>
          </p:nvPr>
        </p:nvSpPr>
        <p:spPr>
          <a:xfrm>
            <a:off x="1981200" y="1428736"/>
            <a:ext cx="8229600" cy="5072098"/>
          </a:xfrm>
        </p:spPr>
        <p:txBody>
          <a:bodyPr>
            <a:normAutofit/>
          </a:bodyPr>
          <a:lstStyle/>
          <a:p>
            <a:r>
              <a:rPr lang="en-US" b="1" dirty="0"/>
              <a:t>What kind of transportation can we use to get there? </a:t>
            </a:r>
            <a:endParaRPr lang="en-US" b="1" dirty="0" smtClean="0"/>
          </a:p>
          <a:p>
            <a:r>
              <a:rPr lang="en-US" b="1" dirty="0" smtClean="0"/>
              <a:t>What </a:t>
            </a:r>
            <a:r>
              <a:rPr lang="en-US" b="1" dirty="0"/>
              <a:t>transportation is available to get to </a:t>
            </a:r>
            <a:r>
              <a:rPr lang="en-US" b="1" dirty="0" smtClean="0"/>
              <a:t>…?</a:t>
            </a:r>
          </a:p>
          <a:p>
            <a:r>
              <a:rPr lang="en-US" b="1" dirty="0" smtClean="0"/>
              <a:t> </a:t>
            </a:r>
            <a:r>
              <a:rPr lang="en-US" b="1" dirty="0"/>
              <a:t>What (kind of) transportation is available at the </a:t>
            </a:r>
            <a:r>
              <a:rPr lang="en-US" b="1" dirty="0" smtClean="0"/>
              <a:t>seaside?</a:t>
            </a:r>
            <a:endParaRPr lang="en-US" b="1" strike="sngStrike" dirty="0" smtClean="0"/>
          </a:p>
          <a:p>
            <a:endParaRPr lang="ru-RU" dirty="0"/>
          </a:p>
        </p:txBody>
      </p:sp>
    </p:spTree>
    <p:extLst>
      <p:ext uri="{BB962C8B-B14F-4D97-AF65-F5344CB8AC3E}">
        <p14:creationId xmlns:p14="http://schemas.microsoft.com/office/powerpoint/2010/main" xmlns="" val="2377172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TotalTime>
  <Words>2172</Words>
  <Application>Microsoft Office PowerPoint</Application>
  <PresentationFormat>Произвольный</PresentationFormat>
  <Paragraphs>207</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Тема Office</vt:lpstr>
      <vt:lpstr>Подготовка к ГИА по английскому языку,  раздел «Устная часть»</vt:lpstr>
      <vt:lpstr>Задание 1 Чтение отрывка из информационного или научно-популярного стилистически нейтрального текста: </vt:lpstr>
      <vt:lpstr>При подготовке к заданию 1 следует:</vt:lpstr>
      <vt:lpstr>Задание 2</vt:lpstr>
      <vt:lpstr>Условный диалог-расспрос: СТРАТЕГИИ ВЫПОЛНЕНИЯ</vt:lpstr>
      <vt:lpstr>Задание 2. OPENING HOURS</vt:lpstr>
      <vt:lpstr>Задание 2. LOCATION</vt:lpstr>
      <vt:lpstr>Задание 2. PRICE</vt:lpstr>
      <vt:lpstr>Задание 2. TRANSPORTATION</vt:lpstr>
      <vt:lpstr>Задание 2. ACCOMMODATION</vt:lpstr>
      <vt:lpstr>Для выполнения задания 2 устной части необходимо:</vt:lpstr>
      <vt:lpstr>При подготовке к выполнению задания 2 рекомендуется: </vt:lpstr>
      <vt:lpstr>Типичные ошибки при выполнении задания 2</vt:lpstr>
      <vt:lpstr>Task 3. These are photos from your photo album. Choose one photo to describe to your friend.</vt:lpstr>
      <vt:lpstr>Задание 3 Тематическое монологическое высказывание  СТРАТЕГИИ ВЫПОЛНЕНИЯ</vt:lpstr>
      <vt:lpstr>Слайд 16</vt:lpstr>
      <vt:lpstr>Вступительная часть (1-2 фразы)</vt:lpstr>
      <vt:lpstr>Where and when the photo was taken</vt:lpstr>
      <vt:lpstr>what/who is in the photo</vt:lpstr>
      <vt:lpstr>why you keep the photo in your album</vt:lpstr>
      <vt:lpstr>why you decided to show the picture to your friend</vt:lpstr>
      <vt:lpstr>Заключительная часть</vt:lpstr>
      <vt:lpstr>Типичные ошибки в задании 3: </vt:lpstr>
      <vt:lpstr>Обращение к другу</vt:lpstr>
      <vt:lpstr>Типичные ошибки в задании 3: </vt:lpstr>
      <vt:lpstr>Задание 4</vt:lpstr>
      <vt:lpstr>Стратегии выполнения задания 4</vt:lpstr>
      <vt:lpstr>Вступительная часть (1-2 фразы)</vt:lpstr>
      <vt:lpstr>give a brief description of the photos (action, location)</vt:lpstr>
      <vt:lpstr>say what the pictures have in common</vt:lpstr>
      <vt:lpstr>say in what way the pictures are different</vt:lpstr>
      <vt:lpstr>Заключительная фраза</vt:lpstr>
      <vt:lpstr>Типичные ошибки в задании 4: </vt:lpstr>
      <vt:lpstr>Слайд 34</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Единый государственный экзамен по английскому языку</dc:title>
  <dc:creator>Учетная запись Майкрософт</dc:creator>
  <cp:lastModifiedBy>Директор</cp:lastModifiedBy>
  <cp:revision>20</cp:revision>
  <dcterms:created xsi:type="dcterms:W3CDTF">2020-12-14T19:39:29Z</dcterms:created>
  <dcterms:modified xsi:type="dcterms:W3CDTF">2020-12-24T06:08:23Z</dcterms:modified>
</cp:coreProperties>
</file>