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959AE-846F-457B-B214-D5664B6668A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79052C-A566-4FEA-B3A9-4D9A0EC3797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ГИА по английскому языку, раздел «Письмо»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Учитель МОУ Кузнечихинская СШ ЯМР</a:t>
            </a:r>
          </a:p>
          <a:p>
            <a:pPr algn="r"/>
            <a:r>
              <a:rPr lang="ru-RU" dirty="0" smtClean="0"/>
              <a:t>Баранова М.Г.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64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«Письмо» в ЕГЭ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Письмо должно быть четко структурировано</a:t>
            </a:r>
            <a:endParaRPr lang="ru-RU" dirty="0"/>
          </a:p>
          <a:p>
            <a:r>
              <a:rPr lang="ru-RU" dirty="0"/>
              <a:t>1	Адрес</a:t>
            </a:r>
          </a:p>
          <a:p>
            <a:r>
              <a:rPr lang="ru-RU" dirty="0"/>
              <a:t>2	Дата</a:t>
            </a:r>
          </a:p>
          <a:p>
            <a:r>
              <a:rPr lang="ru-RU" dirty="0"/>
              <a:t>3	Обращение,</a:t>
            </a:r>
          </a:p>
          <a:p>
            <a:r>
              <a:rPr lang="ru-RU" dirty="0"/>
              <a:t>4,5	Благодарность + ссылка на предыдущие контакты. Соединяющая фраза</a:t>
            </a:r>
          </a:p>
          <a:p>
            <a:r>
              <a:rPr lang="ru-RU" dirty="0"/>
              <a:t>6	Ответы на вопросы</a:t>
            </a:r>
          </a:p>
          <a:p>
            <a:r>
              <a:rPr lang="ru-RU" dirty="0"/>
              <a:t>7	3 вопроса по теме</a:t>
            </a:r>
          </a:p>
          <a:p>
            <a:r>
              <a:rPr lang="ru-RU" dirty="0"/>
              <a:t>8,9	Ссылка на будущие контакты</a:t>
            </a:r>
          </a:p>
          <a:p>
            <a:r>
              <a:rPr lang="ru-RU" dirty="0"/>
              <a:t>10	Завершающая фраза,</a:t>
            </a:r>
          </a:p>
          <a:p>
            <a:r>
              <a:rPr lang="ru-RU" dirty="0"/>
              <a:t>11	Подпись (Имя)</a:t>
            </a:r>
          </a:p>
        </p:txBody>
      </p:sp>
    </p:spTree>
    <p:extLst>
      <p:ext uri="{BB962C8B-B14F-4D97-AF65-F5344CB8AC3E}">
        <p14:creationId xmlns:p14="http://schemas.microsoft.com/office/powerpoint/2010/main" val="309686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Ошибки при написании личного 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Нет ссылки на предыдущие контакты</a:t>
            </a:r>
          </a:p>
          <a:p>
            <a:pPr marL="0" indent="0">
              <a:buNone/>
            </a:pPr>
            <a:r>
              <a:rPr lang="ru-RU" dirty="0" smtClean="0"/>
              <a:t>Критерий</a:t>
            </a:r>
            <a:r>
              <a:rPr lang="ru-RU" dirty="0"/>
              <a:t>, на который стали очень сильно обращать внимание в последнее время. </a:t>
            </a:r>
          </a:p>
          <a:p>
            <a:r>
              <a:rPr lang="ru-RU" dirty="0"/>
              <a:t>Обязательно добавлять </a:t>
            </a:r>
            <a:r>
              <a:rPr lang="en-US" dirty="0"/>
              <a:t>Thank you for your letter. I was glad to hear from you again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b="1" u="sng" dirty="0">
                <a:solidFill>
                  <a:srgbClr val="FF0000"/>
                </a:solidFill>
              </a:rPr>
              <a:t>Нечеткие/неполные ответы на </a:t>
            </a:r>
            <a:r>
              <a:rPr lang="ru-RU" b="1" u="sng" dirty="0" smtClean="0">
                <a:solidFill>
                  <a:srgbClr val="FF0000"/>
                </a:solidFill>
              </a:rPr>
              <a:t>вопросы</a:t>
            </a:r>
            <a:endParaRPr lang="ru-RU" b="1" u="sng" dirty="0">
              <a:solidFill>
                <a:srgbClr val="FF0000"/>
              </a:solidFill>
            </a:endParaRPr>
          </a:p>
          <a:p>
            <a:r>
              <a:rPr lang="ru-RU" dirty="0"/>
              <a:t>1 ответ на 2 вопроса. Например, в </a:t>
            </a:r>
            <a:r>
              <a:rPr lang="ru-RU" dirty="0" smtClean="0"/>
              <a:t>письме </a:t>
            </a:r>
            <a:r>
              <a:rPr lang="ru-RU" dirty="0"/>
              <a:t>ошибкой было бы ответить: </a:t>
            </a:r>
            <a:r>
              <a:rPr lang="en-US" dirty="0"/>
              <a:t>I’m fond of reading and it is my favourite pastime.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ru-RU" dirty="0"/>
              <a:t>Вопросы были: </a:t>
            </a:r>
            <a:r>
              <a:rPr lang="en-US" dirty="0"/>
              <a:t>Is reading important to you? Why? How do you like to spend your leisure time?)</a:t>
            </a:r>
          </a:p>
          <a:p>
            <a:endParaRPr lang="en-US" dirty="0"/>
          </a:p>
          <a:p>
            <a:r>
              <a:rPr lang="ru-RU" dirty="0"/>
              <a:t>нет ответа на вопрос  </a:t>
            </a:r>
            <a:r>
              <a:rPr lang="en-US" dirty="0"/>
              <a:t>Why? (</a:t>
            </a:r>
            <a:r>
              <a:rPr lang="ru-RU" dirty="0"/>
              <a:t>ученики очень часто забывают). </a:t>
            </a:r>
          </a:p>
        </p:txBody>
      </p:sp>
    </p:spTree>
    <p:extLst>
      <p:ext uri="{BB962C8B-B14F-4D97-AF65-F5344CB8AC3E}">
        <p14:creationId xmlns:p14="http://schemas.microsoft.com/office/powerpoint/2010/main" val="256091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Ошибки при написании личного 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Неправильно </a:t>
            </a:r>
            <a:r>
              <a:rPr lang="ru-RU" b="1" u="sng" dirty="0">
                <a:solidFill>
                  <a:srgbClr val="FF0000"/>
                </a:solidFill>
              </a:rPr>
              <a:t>заданы 3 </a:t>
            </a:r>
            <a:r>
              <a:rPr lang="ru-RU" b="1" u="sng" dirty="0" smtClean="0">
                <a:solidFill>
                  <a:srgbClr val="FF0000"/>
                </a:solidFill>
              </a:rPr>
              <a:t>вопроса</a:t>
            </a:r>
          </a:p>
          <a:p>
            <a:r>
              <a:rPr lang="ru-RU" dirty="0"/>
              <a:t>вопросы заданы </a:t>
            </a:r>
            <a:r>
              <a:rPr lang="ru-RU" dirty="0" smtClean="0"/>
              <a:t>не по </a:t>
            </a:r>
            <a:r>
              <a:rPr lang="ru-RU" dirty="0"/>
              <a:t>теме. Например, </a:t>
            </a:r>
          </a:p>
          <a:p>
            <a:r>
              <a:rPr lang="en-US" dirty="0"/>
              <a:t>I’m reading a new book by J.K. Rowling … (ask 3 questions about the book)</a:t>
            </a:r>
          </a:p>
          <a:p>
            <a:endParaRPr lang="en-US" dirty="0"/>
          </a:p>
          <a:p>
            <a:r>
              <a:rPr lang="ru-RU" dirty="0"/>
              <a:t>Вопросы, которые будут засчитаны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en-US" dirty="0"/>
              <a:t>What genre is it?</a:t>
            </a:r>
          </a:p>
          <a:p>
            <a:r>
              <a:rPr lang="en-US" dirty="0"/>
              <a:t>Is it about Harry Potter?</a:t>
            </a:r>
          </a:p>
          <a:p>
            <a:r>
              <a:rPr lang="en-US" dirty="0"/>
              <a:t>What is the title of the book? </a:t>
            </a:r>
          </a:p>
          <a:p>
            <a:r>
              <a:rPr lang="ru-RU" dirty="0"/>
              <a:t>Вопросы, которые НЕ будут засчитаны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en-US" dirty="0"/>
              <a:t>Do you like it? </a:t>
            </a:r>
          </a:p>
          <a:p>
            <a:r>
              <a:rPr lang="en-US" dirty="0"/>
              <a:t>Where did you buy it? </a:t>
            </a:r>
          </a:p>
          <a:p>
            <a:r>
              <a:rPr lang="en-US" dirty="0"/>
              <a:t>How long have you been reading it?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Ошибки при написании личного 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29600" cy="493776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Ошибки </a:t>
            </a:r>
            <a:r>
              <a:rPr lang="ru-RU" b="1" u="sng" dirty="0">
                <a:solidFill>
                  <a:srgbClr val="FF0000"/>
                </a:solidFill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пунктуации</a:t>
            </a:r>
            <a:endParaRPr lang="ru-RU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восклицательные знаки после обращения. Правильный </a:t>
            </a:r>
            <a:r>
              <a:rPr lang="ru-RU" dirty="0" smtClean="0"/>
              <a:t>вариант </a:t>
            </a:r>
            <a:r>
              <a:rPr lang="ru-RU" dirty="0"/>
              <a:t>- запятая (Dear </a:t>
            </a:r>
            <a:r>
              <a:rPr lang="ru-RU" dirty="0" err="1"/>
              <a:t>Peter</a:t>
            </a:r>
            <a:r>
              <a:rPr lang="ru-RU" dirty="0" smtClean="0"/>
              <a:t>,)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Ошибки </a:t>
            </a:r>
            <a:r>
              <a:rPr lang="ru-RU" b="1" u="sng" dirty="0">
                <a:solidFill>
                  <a:srgbClr val="FF0000"/>
                </a:solidFill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оформлении</a:t>
            </a:r>
          </a:p>
          <a:p>
            <a:pPr marL="0" indent="0">
              <a:buNone/>
            </a:pPr>
            <a:r>
              <a:rPr lang="ru-RU" dirty="0"/>
              <a:t>адрес и дата пишутся строго в правом верхнем углу,</a:t>
            </a:r>
          </a:p>
          <a:p>
            <a:pPr marL="0" indent="0">
              <a:buNone/>
            </a:pPr>
            <a:r>
              <a:rPr lang="ru-RU" dirty="0"/>
              <a:t>обращение - ниже слева,</a:t>
            </a:r>
          </a:p>
          <a:p>
            <a:pPr marL="0" indent="0">
              <a:buNone/>
            </a:pPr>
            <a:r>
              <a:rPr lang="ru-RU" dirty="0"/>
              <a:t>завершающая фраза - на отдельной строке,</a:t>
            </a:r>
          </a:p>
          <a:p>
            <a:pPr marL="0" indent="0">
              <a:buNone/>
            </a:pPr>
            <a:r>
              <a:rPr lang="ru-RU" dirty="0"/>
              <a:t>подпись </a:t>
            </a:r>
            <a:r>
              <a:rPr lang="ru-RU" dirty="0" smtClean="0"/>
              <a:t>– справа </a:t>
            </a:r>
            <a:r>
              <a:rPr lang="ru-RU" dirty="0"/>
              <a:t>на отдельной строке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Формальный </a:t>
            </a:r>
            <a:r>
              <a:rPr lang="ru-RU" b="1" u="sng" dirty="0" smtClean="0">
                <a:solidFill>
                  <a:srgbClr val="FF0000"/>
                </a:solidFill>
              </a:rPr>
              <a:t>стиль</a:t>
            </a:r>
          </a:p>
          <a:p>
            <a:pPr marL="0" indent="0">
              <a:buNone/>
            </a:pPr>
            <a:r>
              <a:rPr lang="ru-RU" dirty="0"/>
              <a:t>Слова-связки типа </a:t>
            </a:r>
            <a:r>
              <a:rPr lang="en-US" dirty="0"/>
              <a:t>however, moreover, in my view </a:t>
            </a:r>
            <a:r>
              <a:rPr lang="ru-RU" dirty="0"/>
              <a:t>стоит оставить для эссе. Для личного письма - </a:t>
            </a:r>
            <a:r>
              <a:rPr lang="en-US" dirty="0"/>
              <a:t>well, also, by the way, anyway, so, actually.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 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77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8229600" cy="4937760"/>
          </a:xfrm>
        </p:spPr>
        <p:txBody>
          <a:bodyPr>
            <a:normAutofit/>
          </a:bodyPr>
          <a:lstStyle/>
          <a:p>
            <a:r>
              <a:rPr lang="ru-RU" b="1" dirty="0"/>
              <a:t>Шаг 1.</a:t>
            </a:r>
            <a:r>
              <a:rPr lang="ru-RU" dirty="0"/>
              <a:t> Внимательно читаем обе темы (читаем до конца, не пропуская слова) и выбираем ту, которая нам </a:t>
            </a:r>
            <a:r>
              <a:rPr lang="ru-RU" dirty="0" smtClean="0"/>
              <a:t>кажется </a:t>
            </a:r>
            <a:r>
              <a:rPr lang="ru-RU" dirty="0"/>
              <a:t>наиболее подходящей</a:t>
            </a:r>
            <a:r>
              <a:rPr lang="ru-RU" dirty="0" smtClean="0"/>
              <a:t>.</a:t>
            </a:r>
          </a:p>
          <a:p>
            <a:r>
              <a:rPr lang="ru-RU" b="1" dirty="0"/>
              <a:t>Шаг 2.</a:t>
            </a:r>
            <a:r>
              <a:rPr lang="ru-RU" dirty="0"/>
              <a:t> Выбранную тему подчеркиваем, чтобы не отвлекаться на вторую</a:t>
            </a:r>
            <a:r>
              <a:rPr lang="ru-RU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74168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!! Писать тему эссе в бланке ответов можно. Важно, чтобы она не сливалась с началом эссе.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22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77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8229600" cy="51537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Шаг 3.</a:t>
            </a:r>
            <a:r>
              <a:rPr lang="ru-RU" dirty="0"/>
              <a:t> Анализируем формулировку темы и определяем её фокус. В этом нам помогут слова-ограничители, которые направят наши размышления в нужное русло. На выбор и анализ темы - 5 минут.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0099"/>
                </a:solidFill>
              </a:rPr>
              <a:t>     Social media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70C0"/>
                </a:solidFill>
              </a:rPr>
              <a:t>teenagers’ social skills</a:t>
            </a:r>
          </a:p>
          <a:p>
            <a:endParaRPr lang="en-US" dirty="0"/>
          </a:p>
          <a:p>
            <a:r>
              <a:rPr lang="ru-RU" dirty="0"/>
              <a:t>В данной теме фокус - на влиянии соц. сетей на социальные навыки подростков. Т.е. пишем НЕ о подростках, НЕ о соц. сетях, а об их негативном (или нет) влиянии на соц. навыки молодежи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Основная задача в эссе:</a:t>
            </a:r>
          </a:p>
          <a:p>
            <a:endParaRPr lang="ru-RU" dirty="0"/>
          </a:p>
          <a:p>
            <a:r>
              <a:rPr lang="ru-RU" dirty="0"/>
              <a:t>1) согласиться или не согласиться с утверждением из задания;</a:t>
            </a:r>
          </a:p>
          <a:p>
            <a:endParaRPr lang="ru-RU" dirty="0"/>
          </a:p>
          <a:p>
            <a:r>
              <a:rPr lang="ru-RU" dirty="0"/>
              <a:t>2) объяснить, ПОЧЕМУ ты так думаешь (т.е. привести аргументы в поддержку своей точки зрения).</a:t>
            </a:r>
          </a:p>
        </p:txBody>
      </p:sp>
    </p:spTree>
    <p:extLst>
      <p:ext uri="{BB962C8B-B14F-4D97-AF65-F5344CB8AC3E}">
        <p14:creationId xmlns:p14="http://schemas.microsoft.com/office/powerpoint/2010/main" val="303152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6632"/>
            <a:ext cx="8229600" cy="4937760"/>
          </a:xfrm>
        </p:spPr>
        <p:txBody>
          <a:bodyPr>
            <a:normAutofit/>
          </a:bodyPr>
          <a:lstStyle/>
          <a:p>
            <a:r>
              <a:rPr lang="ru-RU" b="1" dirty="0"/>
              <a:t>Шаг 4.</a:t>
            </a:r>
            <a:r>
              <a:rPr lang="ru-RU" dirty="0"/>
              <a:t> Разбираем ключевое понятие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! </a:t>
            </a:r>
            <a:r>
              <a:rPr lang="ru-RU" dirty="0" smtClean="0"/>
              <a:t>Иногда </a:t>
            </a:r>
            <a:r>
              <a:rPr lang="ru-RU" dirty="0"/>
              <a:t>сложно сразу подобрать аргументы, в этом случае лучше всего набросать схему ключевого понятия, фигурирующего в теме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0410"/>
            <a:ext cx="8465272" cy="47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9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29600" cy="59046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Шаг 5. Анализируем ограничители.</a:t>
            </a:r>
          </a:p>
          <a:p>
            <a:endParaRPr lang="ru-RU" dirty="0"/>
          </a:p>
          <a:p>
            <a:r>
              <a:rPr lang="ru-RU" dirty="0"/>
              <a:t>!! Стоит также подумать, что стоит за ограничителями: в нашем случае что делает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media</a:t>
            </a:r>
            <a:r>
              <a:rPr lang="ru-RU" dirty="0"/>
              <a:t> BAD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? Что в данном случае означает BAD?</a:t>
            </a:r>
          </a:p>
          <a:p>
            <a:endParaRPr lang="ru-RU" dirty="0"/>
          </a:p>
          <a:p>
            <a:r>
              <a:rPr lang="ru-RU" dirty="0"/>
              <a:t>Например, BAD может означать,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useless</a:t>
            </a:r>
            <a:r>
              <a:rPr lang="ru-RU" dirty="0"/>
              <a:t> / </a:t>
            </a:r>
            <a:r>
              <a:rPr lang="ru-RU" dirty="0" err="1"/>
              <a:t>ineffective</a:t>
            </a:r>
            <a:r>
              <a:rPr lang="ru-RU" dirty="0"/>
              <a:t> (потому что должно что-то развивать, но не развивает);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harmful</a:t>
            </a:r>
            <a:r>
              <a:rPr lang="ru-RU" dirty="0"/>
              <a:t> (потому что мешает чему-то развиваться);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damaging</a:t>
            </a:r>
            <a:r>
              <a:rPr lang="ru-RU" dirty="0"/>
              <a:t> (потому что уничтожает);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dangerous</a:t>
            </a:r>
            <a:r>
              <a:rPr lang="ru-RU" dirty="0"/>
              <a:t> / </a:t>
            </a:r>
            <a:r>
              <a:rPr lang="ru-RU" dirty="0" err="1"/>
              <a:t>risky</a:t>
            </a:r>
            <a:r>
              <a:rPr lang="ru-RU" dirty="0"/>
              <a:t> (потому что ставит под угрозу);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upsetting</a:t>
            </a:r>
            <a:r>
              <a:rPr lang="ru-RU" dirty="0"/>
              <a:t> / </a:t>
            </a:r>
            <a:r>
              <a:rPr lang="ru-RU" dirty="0" err="1"/>
              <a:t>traumatizing</a:t>
            </a:r>
            <a:r>
              <a:rPr lang="ru-RU" dirty="0"/>
              <a:t> (потому что травмирует эмоционально).</a:t>
            </a:r>
          </a:p>
          <a:p>
            <a:endParaRPr lang="ru-RU" dirty="0"/>
          </a:p>
          <a:p>
            <a:r>
              <a:rPr lang="ru-RU" dirty="0"/>
              <a:t>!!! Прикинув, что входит в ключевых понятия, переходим к плану эссе (в плане можно активно сокращать слова, использовать символы, чтобы сэкономить время).</a:t>
            </a:r>
          </a:p>
        </p:txBody>
      </p:sp>
    </p:spTree>
    <p:extLst>
      <p:ext uri="{BB962C8B-B14F-4D97-AF65-F5344CB8AC3E}">
        <p14:creationId xmlns:p14="http://schemas.microsoft.com/office/powerpoint/2010/main" val="262724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824304"/>
          </a:xfrm>
        </p:spPr>
        <p:txBody>
          <a:bodyPr/>
          <a:lstStyle/>
          <a:p>
            <a:r>
              <a:rPr lang="ru-RU" dirty="0"/>
              <a:t>Шаг 6. Пишем </a:t>
            </a:r>
            <a:r>
              <a:rPr lang="ru-RU" dirty="0" smtClean="0"/>
              <a:t>план</a:t>
            </a:r>
            <a:endParaRPr lang="ru-RU" dirty="0"/>
          </a:p>
          <a:p>
            <a:endParaRPr lang="ru-RU" dirty="0"/>
          </a:p>
          <a:p>
            <a:r>
              <a:rPr lang="ru-RU" dirty="0"/>
              <a:t>! Писать план можно и на русском языке, главное – определить для себя, какие именно аргументы будут включены в эссе, «нарисовать карту» эссе, чтобы понимать куда двигаться.</a:t>
            </a:r>
          </a:p>
          <a:p>
            <a:endParaRPr lang="ru-RU" dirty="0"/>
          </a:p>
          <a:p>
            <a:r>
              <a:rPr lang="ru-RU" dirty="0"/>
              <a:t>!! В план можно записывать все, что приходит в голову, но стоит следить за тем, чтобы идеи не повторяли и не дублировали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16082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7213"/>
            <a:ext cx="9070546" cy="54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1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государственный экзамен (9 класс)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Раздел 4 – задание по письменной речи</a:t>
            </a:r>
          </a:p>
          <a:p>
            <a:pPr marL="0" indent="0">
              <a:buNone/>
            </a:pPr>
            <a:r>
              <a:rPr lang="ru-RU" dirty="0" smtClean="0"/>
              <a:t>Количество заданий – 1</a:t>
            </a:r>
          </a:p>
          <a:p>
            <a:pPr marL="0" indent="0">
              <a:buNone/>
            </a:pPr>
            <a:r>
              <a:rPr lang="ru-RU" dirty="0" smtClean="0"/>
              <a:t>Тип задания – задание с развернутым ответом</a:t>
            </a:r>
          </a:p>
          <a:p>
            <a:pPr marL="0" indent="0">
              <a:buNone/>
            </a:pPr>
            <a:r>
              <a:rPr lang="ru-RU" dirty="0" smtClean="0"/>
              <a:t>Максимальный балл – 10</a:t>
            </a:r>
          </a:p>
          <a:p>
            <a:pPr marL="0" indent="0">
              <a:buNone/>
            </a:pPr>
            <a:r>
              <a:rPr lang="ru-RU" dirty="0" smtClean="0"/>
              <a:t>Рекомендуемое время выполнения – 30 минут</a:t>
            </a:r>
          </a:p>
          <a:p>
            <a:pPr marL="0" indent="0">
              <a:buNone/>
            </a:pPr>
            <a:r>
              <a:rPr lang="ru-RU" dirty="0" smtClean="0"/>
              <a:t>Повышенный уровень сложности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77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r>
              <a:rPr lang="ru-RU" sz="2000" dirty="0"/>
              <a:t>!!! Набросав аргументы, важно пронумеровать их в той последовательности, в которой они будут фигурировать в эссе (как правило, стоит начать с самого очевидного и убедительного), а также выбрать </a:t>
            </a:r>
            <a:r>
              <a:rPr lang="ru-RU" sz="2000" dirty="0" smtClean="0"/>
              <a:t>аргумент </a:t>
            </a:r>
            <a:r>
              <a:rPr lang="ru-RU" sz="2000" dirty="0"/>
              <a:t>для опровержения правоты наших оппонентов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endParaRPr lang="en-US" sz="2000" dirty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2420"/>
            <a:ext cx="7592913" cy="47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905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/>
          <a:lstStyle/>
          <a:p>
            <a:r>
              <a:rPr lang="ru-RU" b="1" dirty="0" smtClean="0"/>
              <a:t>Шаг </a:t>
            </a:r>
            <a:r>
              <a:rPr lang="ru-RU" b="1" dirty="0"/>
              <a:t>7</a:t>
            </a:r>
            <a:r>
              <a:rPr lang="ru-RU" dirty="0"/>
              <a:t>. Пишем введение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0007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99695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Самое главное во введении:</a:t>
            </a:r>
          </a:p>
          <a:p>
            <a:endParaRPr lang="ru-RU" dirty="0" smtClean="0"/>
          </a:p>
          <a:p>
            <a:r>
              <a:rPr lang="ru-RU" dirty="0" smtClean="0"/>
              <a:t>1) отразить дискуссионность темы и</a:t>
            </a:r>
          </a:p>
          <a:p>
            <a:endParaRPr lang="ru-RU" dirty="0" smtClean="0"/>
          </a:p>
          <a:p>
            <a:r>
              <a:rPr lang="ru-RU" dirty="0" smtClean="0"/>
              <a:t>2) перефразировать тему.</a:t>
            </a:r>
          </a:p>
          <a:p>
            <a:endParaRPr lang="ru-RU" dirty="0" smtClean="0"/>
          </a:p>
          <a:p>
            <a:r>
              <a:rPr lang="ru-RU" dirty="0" smtClean="0"/>
              <a:t>1) Отразить дискуссионность = показать, что существуют разные точки зрения на проблему (НЕ обязательно две, главное – разные).</a:t>
            </a:r>
          </a:p>
          <a:p>
            <a:endParaRPr lang="ru-RU" dirty="0" smtClean="0"/>
          </a:p>
          <a:p>
            <a:r>
              <a:rPr lang="ru-RU" dirty="0" smtClean="0"/>
              <a:t>2) Перефразировать = заменить два слова И/ИЛИ изменить грам. конструкцию.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4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6632"/>
            <a:ext cx="8229600" cy="5752296"/>
          </a:xfrm>
        </p:spPr>
        <p:txBody>
          <a:bodyPr/>
          <a:lstStyle/>
          <a:p>
            <a:r>
              <a:rPr lang="ru-RU" b="1" dirty="0" smtClean="0"/>
              <a:t>Шаг </a:t>
            </a:r>
            <a:r>
              <a:rPr lang="ru-RU" b="1" dirty="0"/>
              <a:t>7</a:t>
            </a:r>
            <a:r>
              <a:rPr lang="ru-RU" dirty="0"/>
              <a:t>. Пишем введение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1461" y="97796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стоит пытаться заменить каждое слово из темы, не нужно бояться несколько раз употребить слова из разряда универсальной лексики (</a:t>
            </a:r>
            <a:r>
              <a:rPr lang="ru-RU" dirty="0" err="1" smtClean="0"/>
              <a:t>people</a:t>
            </a:r>
            <a:r>
              <a:rPr lang="ru-RU" dirty="0" smtClean="0"/>
              <a:t>, </a:t>
            </a:r>
            <a:r>
              <a:rPr lang="ru-RU" dirty="0" err="1" smtClean="0"/>
              <a:t>children</a:t>
            </a:r>
            <a:r>
              <a:rPr lang="ru-RU" dirty="0" smtClean="0"/>
              <a:t>, </a:t>
            </a:r>
            <a:r>
              <a:rPr lang="ru-RU" dirty="0" err="1" smtClean="0"/>
              <a:t>teenagers</a:t>
            </a:r>
            <a:r>
              <a:rPr lang="ru-RU" dirty="0" smtClean="0"/>
              <a:t>, </a:t>
            </a:r>
            <a:r>
              <a:rPr lang="ru-RU" dirty="0" err="1" smtClean="0"/>
              <a:t>parents</a:t>
            </a:r>
            <a:r>
              <a:rPr lang="ru-RU" dirty="0" smtClean="0"/>
              <a:t>, … ) и слова, относящиеся к уникальным для данной темы понятиям (</a:t>
            </a:r>
            <a:r>
              <a:rPr lang="ru-RU" dirty="0" err="1" smtClean="0"/>
              <a:t>social</a:t>
            </a:r>
            <a:r>
              <a:rPr lang="ru-RU" dirty="0" smtClean="0"/>
              <a:t> </a:t>
            </a:r>
            <a:r>
              <a:rPr lang="ru-RU" dirty="0" err="1" smtClean="0"/>
              <a:t>media</a:t>
            </a:r>
            <a:r>
              <a:rPr lang="ru-RU" dirty="0" smtClean="0"/>
              <a:t>, </a:t>
            </a:r>
            <a:r>
              <a:rPr lang="ru-RU" dirty="0" err="1" smtClean="0"/>
              <a:t>school</a:t>
            </a:r>
            <a:r>
              <a:rPr lang="ru-RU" dirty="0" smtClean="0"/>
              <a:t> </a:t>
            </a:r>
            <a:r>
              <a:rPr lang="ru-RU" dirty="0" err="1" smtClean="0"/>
              <a:t>uniform</a:t>
            </a:r>
            <a:r>
              <a:rPr lang="ru-RU" dirty="0" smtClean="0"/>
              <a:t>, </a:t>
            </a:r>
            <a:r>
              <a:rPr lang="ru-RU" dirty="0" err="1" smtClean="0"/>
              <a:t>circus</a:t>
            </a:r>
            <a:r>
              <a:rPr lang="ru-RU" dirty="0" smtClean="0"/>
              <a:t>, …). Подобрав неадекватную замену, мы рискуем потерять баллы не по лексике, а по РКЗ.</a:t>
            </a:r>
          </a:p>
          <a:p>
            <a:endParaRPr lang="ru-RU" dirty="0" smtClean="0"/>
          </a:p>
          <a:p>
            <a:r>
              <a:rPr lang="ru-RU" dirty="0" smtClean="0"/>
              <a:t>! Требования «не употреблять одно слово больше двух раз за абзац» не существует.</a:t>
            </a:r>
          </a:p>
          <a:p>
            <a:endParaRPr lang="ru-RU" dirty="0" smtClean="0"/>
          </a:p>
          <a:p>
            <a:r>
              <a:rPr lang="ru-RU" dirty="0" smtClean="0"/>
              <a:t>!! Вводное предложение писать желательно, но НЕ обязательно.</a:t>
            </a:r>
          </a:p>
          <a:p>
            <a:endParaRPr lang="ru-RU" dirty="0" smtClean="0"/>
          </a:p>
          <a:p>
            <a:r>
              <a:rPr lang="ru-RU" dirty="0" smtClean="0"/>
              <a:t>!!! Предложение “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essay</a:t>
            </a:r>
            <a:r>
              <a:rPr lang="ru-RU" dirty="0" smtClean="0"/>
              <a:t> I </a:t>
            </a:r>
            <a:r>
              <a:rPr lang="ru-RU" dirty="0" err="1" smtClean="0"/>
              <a:t>will</a:t>
            </a:r>
            <a:r>
              <a:rPr lang="ru-RU" dirty="0" smtClean="0"/>
              <a:t> </a:t>
            </a:r>
            <a:r>
              <a:rPr lang="ru-RU" dirty="0" err="1" smtClean="0"/>
              <a:t>express</a:t>
            </a:r>
            <a:r>
              <a:rPr lang="ru-RU" dirty="0" smtClean="0"/>
              <a:t> my </a:t>
            </a:r>
            <a:r>
              <a:rPr lang="ru-RU" dirty="0" err="1" smtClean="0"/>
              <a:t>opinion</a:t>
            </a:r>
            <a:r>
              <a:rPr lang="ru-RU" dirty="0" smtClean="0"/>
              <a:t> </a:t>
            </a:r>
            <a:r>
              <a:rPr lang="ru-RU" dirty="0" err="1" smtClean="0"/>
              <a:t>about</a:t>
            </a:r>
            <a:r>
              <a:rPr lang="ru-RU" dirty="0" smtClean="0"/>
              <a:t> 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statement</a:t>
            </a:r>
            <a:r>
              <a:rPr lang="ru-RU" dirty="0" smtClean="0"/>
              <a:t>” писать НЕ нужно.</a:t>
            </a:r>
          </a:p>
          <a:p>
            <a:endParaRPr lang="ru-RU" dirty="0" smtClean="0"/>
          </a:p>
          <a:p>
            <a:r>
              <a:rPr lang="ru-RU" dirty="0" smtClean="0"/>
              <a:t>!!!! Вторая точка зрения может быть представлена сжато, например: </a:t>
            </a:r>
            <a:r>
              <a:rPr lang="ru-RU" dirty="0" err="1" smtClean="0"/>
              <a:t>However</a:t>
            </a:r>
            <a:r>
              <a:rPr lang="ru-RU" dirty="0" smtClean="0"/>
              <a:t>, </a:t>
            </a:r>
            <a:r>
              <a:rPr lang="ru-RU" dirty="0" err="1" smtClean="0"/>
              <a:t>there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 </a:t>
            </a:r>
            <a:r>
              <a:rPr lang="ru-RU" dirty="0" err="1" smtClean="0"/>
              <a:t>those</a:t>
            </a:r>
            <a:r>
              <a:rPr lang="ru-RU" dirty="0" smtClean="0"/>
              <a:t> </a:t>
            </a:r>
            <a:r>
              <a:rPr lang="ru-RU" dirty="0" err="1" smtClean="0"/>
              <a:t>who</a:t>
            </a:r>
            <a:r>
              <a:rPr lang="ru-RU" dirty="0" smtClean="0"/>
              <a:t> </a:t>
            </a:r>
            <a:r>
              <a:rPr lang="ru-RU" dirty="0" err="1" smtClean="0"/>
              <a:t>disagree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!!!!! Введение не должно быть слишком длинным / сложным. Оно должно помочь читающему понять, о чем эссе, и в нем должны быть отражены ДВА требования (дискуссионность + перефразирование).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339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/>
          <a:lstStyle/>
          <a:p>
            <a:r>
              <a:rPr lang="ru-RU" b="1" dirty="0" smtClean="0"/>
              <a:t>Шаг </a:t>
            </a:r>
            <a:r>
              <a:rPr lang="ru-RU" b="1" dirty="0"/>
              <a:t>7</a:t>
            </a:r>
            <a:r>
              <a:rPr lang="ru-RU" dirty="0"/>
              <a:t>. Пишем введение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20763" y="110700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Замена одного слова – не перифраз. Добавление слов к формулировке темы – не перифраз. Использование риторического вопроса – стилистическая ошибка.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4356"/>
            <a:ext cx="7416824" cy="397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2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/>
          <a:lstStyle/>
          <a:p>
            <a:r>
              <a:rPr lang="ru-RU" b="1" dirty="0"/>
              <a:t>Шаг 8. </a:t>
            </a:r>
            <a:r>
              <a:rPr lang="ru-RU" dirty="0"/>
              <a:t>Раскрываем свое мнение и приводим </a:t>
            </a:r>
            <a:r>
              <a:rPr lang="ru-RU" dirty="0" smtClean="0"/>
              <a:t>аргументы.</a:t>
            </a:r>
          </a:p>
          <a:p>
            <a:pPr marL="0" indent="0">
              <a:buNone/>
            </a:pPr>
            <a:r>
              <a:rPr lang="ru-RU" dirty="0"/>
              <a:t>Необходимо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четко раскрыть свою точку зрения в начале ВТОРОГО абзаца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обосновать свою точку зрения с помощью 2-3 аргументов.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1" y="3429000"/>
            <a:ext cx="88011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8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/>
          <a:lstStyle/>
          <a:p>
            <a:r>
              <a:rPr lang="ru-RU" b="1" dirty="0"/>
              <a:t>Шаг 9. </a:t>
            </a:r>
            <a:r>
              <a:rPr lang="ru-RU" dirty="0" smtClean="0"/>
              <a:t>Прописываем </a:t>
            </a:r>
            <a:r>
              <a:rPr lang="ru-RU" dirty="0"/>
              <a:t>точку зрения оппонентов и подкрепляем ее 1-2 аргументами</a:t>
            </a:r>
            <a:r>
              <a:rPr lang="ru-RU" b="1" dirty="0" smtClean="0"/>
              <a:t>.</a:t>
            </a:r>
          </a:p>
          <a:p>
            <a:r>
              <a:rPr lang="ru-RU" dirty="0"/>
              <a:t>Не стоит приберегать самый слабый аргумент для данного абзаца: точка зрения оппонентов должна быть так же адекватна, как и ваша собственная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2724"/>
            <a:ext cx="8839200" cy="21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5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Шаг 10. </a:t>
            </a:r>
            <a:r>
              <a:rPr lang="ru-RU" dirty="0"/>
              <a:t>Доказываем несостоятельность точки зрения оппонентов </a:t>
            </a:r>
            <a:r>
              <a:rPr lang="ru-RU" dirty="0" smtClean="0"/>
              <a:t>= </a:t>
            </a:r>
            <a:r>
              <a:rPr lang="ru-RU" dirty="0"/>
              <a:t>опровергаем их аргументы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Для того, чтобы справиться с этой задачей, можно показать, что: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аргументы оппонентов не имеют отношения к нашей теме (они </a:t>
            </a:r>
            <a:r>
              <a:rPr lang="ru-RU" dirty="0" smtClean="0"/>
              <a:t>про </a:t>
            </a:r>
            <a:r>
              <a:rPr lang="ru-RU" dirty="0"/>
              <a:t>другое: например то, в чем убеждают нас оппоненты касается настоящего, а в будущем все будет уже не так);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рассуждения оппонентов нелогичны, их выводы неверны;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проблемы, о которой говорят оппоненты, не существует ИЛИ она не касается того, о чем говорится в теме ИЛИ для нее есть простое решение.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64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52296"/>
          </a:xfrm>
        </p:spPr>
        <p:txBody>
          <a:bodyPr>
            <a:normAutofit/>
          </a:bodyPr>
          <a:lstStyle/>
          <a:p>
            <a:r>
              <a:rPr lang="ru-RU" b="1" dirty="0"/>
              <a:t>Шаг 10. </a:t>
            </a:r>
            <a:r>
              <a:rPr lang="ru-RU" dirty="0"/>
              <a:t>Доказываем несостоятельность точки зрения оппонентов </a:t>
            </a:r>
            <a:r>
              <a:rPr lang="ru-RU" dirty="0" smtClean="0"/>
              <a:t>= </a:t>
            </a:r>
            <a:r>
              <a:rPr lang="ru-RU" dirty="0"/>
              <a:t>опровергаем их аргументы</a:t>
            </a:r>
            <a:r>
              <a:rPr lang="ru-RU" dirty="0" smtClean="0"/>
              <a:t>.</a:t>
            </a:r>
          </a:p>
          <a:p>
            <a:r>
              <a:rPr lang="ru-RU" dirty="0"/>
              <a:t>Важно: все аргументы оппонентов должны быть опровергнуты, но это не значит, что аргументов в абзацах 3 и 4 должно быть одинаковое количество: можно опровергнуть два аргумента оппонентов одним «объемным» аргументом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8" y="3573016"/>
            <a:ext cx="8839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0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4937760"/>
          </a:xfrm>
        </p:spPr>
        <p:txBody>
          <a:bodyPr/>
          <a:lstStyle/>
          <a:p>
            <a:r>
              <a:rPr lang="ru-RU" b="1" dirty="0" smtClean="0"/>
              <a:t>Шаг </a:t>
            </a:r>
            <a:r>
              <a:rPr lang="ru-RU" b="1" dirty="0"/>
              <a:t>11. </a:t>
            </a:r>
            <a:r>
              <a:rPr lang="ru-RU" dirty="0"/>
              <a:t>Пишем заключение</a:t>
            </a:r>
            <a:r>
              <a:rPr lang="ru-RU" dirty="0" smtClean="0"/>
              <a:t>.</a:t>
            </a:r>
          </a:p>
          <a:p>
            <a:r>
              <a:rPr lang="ru-RU" dirty="0"/>
              <a:t> В последнем абзаце должны быть соблюдены ДВА требования: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нужно еще раз четко обозначить свою позицию по проблеме эссе,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этот абзац не должен состоять из одного простого (!) предложения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3"/>
          <a:stretch/>
        </p:blipFill>
        <p:spPr bwMode="auto">
          <a:xfrm>
            <a:off x="185738" y="3933056"/>
            <a:ext cx="8772525" cy="14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1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80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ШАГ 12. </a:t>
            </a:r>
            <a:r>
              <a:rPr lang="ru-RU" dirty="0"/>
              <a:t>Считаем слова (допустимое количество слов: ± 10% от 250 слов = 180-275).</a:t>
            </a:r>
          </a:p>
          <a:p>
            <a:endParaRPr lang="ru-RU" dirty="0"/>
          </a:p>
          <a:p>
            <a:r>
              <a:rPr lang="ru-RU" dirty="0"/>
              <a:t>Если остается очень мало времени можно подсчитать приблизительное количество слов: для этого нужно взять количество слов в средней по длине строчке и умножить на количество строчек. При превышении объема слов можно вычеркнуть прилагательные, наречия ИЛИ исправить полные глагольные формы на сокращенные: в этом случае два слова превратится в одно, и все сокращенные формы будут считаться одним нарушением по критерию «Стилевое оформление» (а одно нарушение не влечет за собой снижение балла само по себе).</a:t>
            </a:r>
          </a:p>
          <a:p>
            <a:endParaRPr lang="ru-RU" dirty="0"/>
          </a:p>
          <a:p>
            <a:r>
              <a:rPr lang="ru-RU" dirty="0"/>
              <a:t>В этом эссе 275 слов.</a:t>
            </a:r>
          </a:p>
        </p:txBody>
      </p:sp>
    </p:spTree>
    <p:extLst>
      <p:ext uri="{BB962C8B-B14F-4D97-AF65-F5344CB8AC3E}">
        <p14:creationId xmlns:p14="http://schemas.microsoft.com/office/powerpoint/2010/main" val="58061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Теперь </a:t>
            </a:r>
            <a:r>
              <a:rPr lang="ru-RU" dirty="0"/>
              <a:t>мы пишем не простое письмо, а электронное. Соответственно, больше не нужно писать адрес и дату в правом верхнем углу. Электронное письмо пишется на бланке, в котором уже заполнены сведения об отправителе, получателе и тема сообщения. Всем сдающим экзамен присвоен электронный адрес </a:t>
            </a:r>
            <a:r>
              <a:rPr lang="ru-RU" dirty="0" err="1"/>
              <a:t>Russian_friend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0523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29600" cy="4937760"/>
          </a:xfrm>
        </p:spPr>
        <p:txBody>
          <a:bodyPr/>
          <a:lstStyle/>
          <a:p>
            <a:r>
              <a:rPr lang="ru-RU" b="1" dirty="0"/>
              <a:t>Шаг 13. Проверяем эссе.</a:t>
            </a:r>
          </a:p>
          <a:p>
            <a:endParaRPr lang="ru-RU" dirty="0"/>
          </a:p>
          <a:p>
            <a:r>
              <a:rPr lang="ru-RU" dirty="0"/>
              <a:t>Необходимо постараться обязательно оставить время на проверку своего эссе, стоит обратить внимания на свои типичные ошибки и читабельность почерка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Один раз слово написано правильно, второй раз неправильно – считать ошибкой</a:t>
            </a:r>
          </a:p>
          <a:p>
            <a:r>
              <a:rPr lang="ru-RU" dirty="0" smtClean="0"/>
              <a:t>Новая тенденция – участник экзамена пишет одно слово несколько раз – считают за одно слово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5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937760"/>
          </a:xfrm>
        </p:spPr>
        <p:txBody>
          <a:bodyPr/>
          <a:lstStyle/>
          <a:p>
            <a:r>
              <a:rPr lang="ru-RU" dirty="0"/>
              <a:t>Обратите внимание: в Вашей работе должны отсутствовать стилистические ошибки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014538"/>
            <a:ext cx="6181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23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76095" cy="476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9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4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80062" cy="48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4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4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Написание электронного письма участник экзамена начинает с обращения, как это было и раньше.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Dear </a:t>
            </a:r>
            <a:r>
              <a:rPr lang="ru-RU" sz="2400" dirty="0" err="1" smtClean="0">
                <a:solidFill>
                  <a:srgbClr val="FF0000"/>
                </a:solidFill>
              </a:rPr>
              <a:t>Alan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dirty="0" smtClean="0"/>
              <a:t>Затем следует благодарность за полученное письмо. Внимание! По новым требованиям больше не нужно делать ссылку на предыдущие контакты, то есть мы можем опустить уже набившие оскомину "</a:t>
            </a:r>
            <a:r>
              <a:rPr lang="ru-RU" sz="2400" dirty="0" err="1" smtClean="0"/>
              <a:t>last</a:t>
            </a:r>
            <a:r>
              <a:rPr lang="ru-RU" sz="2400" dirty="0" smtClean="0"/>
              <a:t>" и "</a:t>
            </a:r>
            <a:r>
              <a:rPr lang="ru-RU" sz="2400" dirty="0" err="1" smtClean="0"/>
              <a:t>again</a:t>
            </a:r>
            <a:r>
              <a:rPr lang="ru-RU" sz="2400" dirty="0" smtClean="0"/>
              <a:t>". Достаточно будет написать: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Thanks</a:t>
            </a:r>
            <a:r>
              <a:rPr lang="ru-RU" sz="2400" dirty="0" smtClean="0">
                <a:solidFill>
                  <a:srgbClr val="FF0000"/>
                </a:solidFill>
              </a:rPr>
              <a:t> a </a:t>
            </a:r>
            <a:r>
              <a:rPr lang="ru-RU" sz="2400" dirty="0" err="1" smtClean="0">
                <a:solidFill>
                  <a:srgbClr val="FF0000"/>
                </a:solidFill>
              </a:rPr>
              <a:t>lot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for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your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email</a:t>
            </a:r>
            <a:r>
              <a:rPr lang="ru-RU" sz="2400" dirty="0" smtClean="0">
                <a:solidFill>
                  <a:srgbClr val="FF0000"/>
                </a:solidFill>
              </a:rPr>
              <a:t>/</a:t>
            </a:r>
            <a:r>
              <a:rPr lang="ru-RU" sz="2400" dirty="0" err="1" smtClean="0">
                <a:solidFill>
                  <a:srgbClr val="FF0000"/>
                </a:solidFill>
              </a:rPr>
              <a:t>letter</a:t>
            </a:r>
            <a:r>
              <a:rPr lang="ru-RU" sz="2400" dirty="0" smtClean="0">
                <a:solidFill>
                  <a:srgbClr val="FF0000"/>
                </a:solidFill>
              </a:rPr>
              <a:t>. I </a:t>
            </a:r>
            <a:r>
              <a:rPr lang="ru-RU" sz="2400" dirty="0" err="1" smtClean="0">
                <a:solidFill>
                  <a:srgbClr val="FF0000"/>
                </a:solidFill>
              </a:rPr>
              <a:t>was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glad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to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hear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from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you</a:t>
            </a:r>
            <a:r>
              <a:rPr lang="ru-RU" sz="2400" dirty="0" smtClean="0">
                <a:solidFill>
                  <a:srgbClr val="FF0000"/>
                </a:solidFill>
              </a:rPr>
              <a:t>/I </a:t>
            </a:r>
            <a:r>
              <a:rPr lang="ru-RU" sz="2400" dirty="0" err="1" smtClean="0">
                <a:solidFill>
                  <a:srgbClr val="FF0000"/>
                </a:solidFill>
              </a:rPr>
              <a:t>hope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you're</a:t>
            </a:r>
            <a:r>
              <a:rPr lang="ru-RU" sz="2400" dirty="0" smtClean="0">
                <a:solidFill>
                  <a:srgbClr val="FF0000"/>
                </a:solidFill>
              </a:rPr>
              <a:t> OK.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4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ожно благодарить как за письмо, так и за электронное письмо. Использование слова </a:t>
            </a:r>
            <a:r>
              <a:rPr lang="ru-RU" dirty="0" err="1" smtClean="0"/>
              <a:t>letter</a:t>
            </a:r>
            <a:r>
              <a:rPr lang="ru-RU" dirty="0" smtClean="0"/>
              <a:t> не будет считаться ошибкой.</a:t>
            </a:r>
          </a:p>
          <a:p>
            <a:endParaRPr lang="ru-RU" dirty="0" smtClean="0"/>
          </a:p>
          <a:p>
            <a:r>
              <a:rPr lang="ru-RU" dirty="0" smtClean="0"/>
              <a:t>Далее мы даём ответы на вопросы друга так же, как делали всегда. Используем средства логической связи, число которых никак не регламентировано. Они просто должны присутствовать в письме, но не обязательно ответ на каждый новый вопрос начинать со слова-связки. Все три ответа могут располагаться в одном абзаце, либо быть разбиты на несколько абзацев.</a:t>
            </a:r>
          </a:p>
          <a:p>
            <a:endParaRPr lang="ru-RU" dirty="0" smtClean="0"/>
          </a:p>
          <a:p>
            <a:r>
              <a:rPr lang="ru-RU" dirty="0" smtClean="0"/>
              <a:t>В конце письма следует выразить надежду на будущие контакты-это требование осталось прежним. Поэтому: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Write back soon. /</a:t>
            </a:r>
            <a:r>
              <a:rPr lang="ru-RU" dirty="0" err="1" smtClean="0">
                <a:solidFill>
                  <a:srgbClr val="FF0000"/>
                </a:solidFill>
              </a:rPr>
              <a:t>Drop</a:t>
            </a:r>
            <a:r>
              <a:rPr lang="ru-RU" dirty="0" smtClean="0">
                <a:solidFill>
                  <a:srgbClr val="FF0000"/>
                </a:solidFill>
              </a:rPr>
              <a:t> me a line when </a:t>
            </a:r>
            <a:r>
              <a:rPr lang="ru-RU" dirty="0" err="1" smtClean="0">
                <a:solidFill>
                  <a:srgbClr val="FF0000"/>
                </a:solidFill>
              </a:rPr>
              <a:t>you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have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time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Прежним остаётся требование о наличии завершающей фразы и подписи: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Best wishes,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Name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1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4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>
            <a:normAutofit fontScale="92500"/>
          </a:bodyPr>
          <a:lstStyle/>
          <a:p>
            <a:r>
              <a:rPr lang="ru-RU" dirty="0"/>
              <a:t>Критерии оценивания (старые/новые)</a:t>
            </a:r>
          </a:p>
          <a:p>
            <a:r>
              <a:rPr lang="ru-RU" dirty="0"/>
              <a:t>К1 (Решение коммуникативной задачи): неполные или неточные ответы на вопросы не допускаются</a:t>
            </a:r>
            <a:r>
              <a:rPr lang="ru-RU" dirty="0" smtClean="0"/>
              <a:t>/ </a:t>
            </a:r>
            <a:r>
              <a:rPr lang="ru-RU" b="1" dirty="0" smtClean="0">
                <a:solidFill>
                  <a:srgbClr val="FF0000"/>
                </a:solidFill>
              </a:rPr>
              <a:t>допускается </a:t>
            </a:r>
            <a:r>
              <a:rPr lang="ru-RU" b="1" dirty="0">
                <a:solidFill>
                  <a:srgbClr val="FF0000"/>
                </a:solidFill>
              </a:rPr>
              <a:t>1 неполный или неточный ответ на вопрос</a:t>
            </a:r>
            <a:r>
              <a:rPr lang="ru-RU" dirty="0"/>
              <a:t>;</a:t>
            </a:r>
          </a:p>
          <a:p>
            <a:r>
              <a:rPr lang="ru-RU" dirty="0"/>
              <a:t>К2 (Организация текста): ошибки не допускаются/</a:t>
            </a:r>
            <a:r>
              <a:rPr lang="ru-RU" b="1" dirty="0">
                <a:solidFill>
                  <a:srgbClr val="FF0000"/>
                </a:solidFill>
              </a:rPr>
              <a:t>допускается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 ошибка в организации текста</a:t>
            </a:r>
            <a:r>
              <a:rPr lang="ru-RU" dirty="0"/>
              <a:t>;</a:t>
            </a:r>
          </a:p>
          <a:p>
            <a:r>
              <a:rPr lang="ru-RU" dirty="0"/>
              <a:t>К3 (Лексико-грамматическое оформление текста): допускается не более 2 лексико-грамматических ошибок/</a:t>
            </a:r>
            <a:r>
              <a:rPr lang="ru-RU" b="1" dirty="0">
                <a:solidFill>
                  <a:srgbClr val="FF0000"/>
                </a:solidFill>
              </a:rPr>
              <a:t>допускается 1 лексико-грамматическая ошибка</a:t>
            </a:r>
            <a:r>
              <a:rPr lang="ru-RU" dirty="0"/>
              <a:t>;</a:t>
            </a:r>
          </a:p>
          <a:p>
            <a:r>
              <a:rPr lang="ru-RU" dirty="0"/>
              <a:t>К4 (Орфография и пунктуация): допускается не более 2 ошибок.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4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Изменения в разделе «Письмо» в ОГЭ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4937760"/>
          </a:xfrm>
        </p:spPr>
        <p:txBody>
          <a:bodyPr>
            <a:normAutofit fontScale="92500"/>
          </a:bodyPr>
          <a:lstStyle/>
          <a:p>
            <a:r>
              <a:rPr lang="ru-RU" dirty="0"/>
              <a:t>Критерии оценивания (старые/новые)</a:t>
            </a:r>
          </a:p>
          <a:p>
            <a:r>
              <a:rPr lang="ru-RU" dirty="0"/>
              <a:t>К1 (Решение коммуникативной задачи): неполные или неточные ответы на вопросы не допускаются</a:t>
            </a:r>
            <a:r>
              <a:rPr lang="ru-RU" dirty="0" smtClean="0"/>
              <a:t>/ </a:t>
            </a:r>
            <a:r>
              <a:rPr lang="ru-RU" b="1" dirty="0" smtClean="0">
                <a:solidFill>
                  <a:srgbClr val="FF0000"/>
                </a:solidFill>
              </a:rPr>
              <a:t>допускается </a:t>
            </a:r>
            <a:r>
              <a:rPr lang="ru-RU" b="1" dirty="0">
                <a:solidFill>
                  <a:srgbClr val="FF0000"/>
                </a:solidFill>
              </a:rPr>
              <a:t>1 неполный или неточный ответ на вопрос</a:t>
            </a:r>
            <a:r>
              <a:rPr lang="ru-RU" dirty="0"/>
              <a:t>;</a:t>
            </a:r>
          </a:p>
          <a:p>
            <a:r>
              <a:rPr lang="ru-RU" dirty="0"/>
              <a:t>К2 (Организация текста): ошибки не допускаются/</a:t>
            </a:r>
            <a:r>
              <a:rPr lang="ru-RU" b="1" dirty="0">
                <a:solidFill>
                  <a:srgbClr val="FF0000"/>
                </a:solidFill>
              </a:rPr>
              <a:t>допускается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 ошибка в организации текста</a:t>
            </a:r>
            <a:r>
              <a:rPr lang="ru-RU" dirty="0"/>
              <a:t>;</a:t>
            </a:r>
          </a:p>
          <a:p>
            <a:r>
              <a:rPr lang="ru-RU" dirty="0"/>
              <a:t>К3 (Лексико-грамматическое оформление текста): допускается не более 2 лексико-грамматических ошибок/</a:t>
            </a:r>
            <a:r>
              <a:rPr lang="ru-RU" b="1" dirty="0">
                <a:solidFill>
                  <a:srgbClr val="FF0000"/>
                </a:solidFill>
              </a:rPr>
              <a:t>допускается 1 лексико-грамматическая ошибка</a:t>
            </a:r>
            <a:r>
              <a:rPr lang="ru-RU" dirty="0"/>
              <a:t>;</a:t>
            </a:r>
          </a:p>
          <a:p>
            <a:r>
              <a:rPr lang="ru-RU" dirty="0"/>
              <a:t>К4 (Орфография и пунктуация): допускается не более 2 ошибок.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" y="116632"/>
            <a:ext cx="9127912" cy="6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2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/>
          <a:lstStyle/>
          <a:p>
            <a:r>
              <a:rPr lang="ru-RU" dirty="0" smtClean="0"/>
              <a:t>Раздел «Письмо» в ЕГЭ в 2021 году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4725335"/>
              </p:ext>
            </p:extLst>
          </p:nvPr>
        </p:nvGraphicFramePr>
        <p:xfrm>
          <a:off x="539552" y="1124743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748720"/>
                <a:gridCol w="1543120"/>
                <a:gridCol w="1645920"/>
              </a:tblGrid>
              <a:tr h="1044704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Задание, уровень 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Требуемый объем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Рекомендуемое время выполнения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39, базовый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Письмо личного характера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– 140 слов</a:t>
                      </a:r>
                    </a:p>
                    <a:p>
                      <a:r>
                        <a:rPr lang="ru-RU" dirty="0" smtClean="0"/>
                        <a:t>(90 – 154 слова фактически, учитывая допустимое отклонение в 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 мин.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40, 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Развернутое письменное высказывание с элементами рассуждения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– 250 слов</a:t>
                      </a:r>
                    </a:p>
                    <a:p>
                      <a:r>
                        <a:rPr lang="ru-RU" dirty="0" smtClean="0"/>
                        <a:t>(180 – 275 слов фактически, учитывая допустимое отклонение в 10%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мин.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96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135</TotalTime>
  <Words>2020</Words>
  <Application>Microsoft Office PowerPoint</Application>
  <PresentationFormat>Экран (4:3)</PresentationFormat>
  <Paragraphs>201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Подготовка к ГИА по английскому языку, раздел «Письмо»</vt:lpstr>
      <vt:lpstr>Основной государственный экзамен (9 класс) </vt:lpstr>
      <vt:lpstr>Изменения в разделе «Письмо» в ОГЭ в 2021 году</vt:lpstr>
      <vt:lpstr>Изменения в разделе «Письмо» в ОГЭ в 2021 году</vt:lpstr>
      <vt:lpstr>Изменения в разделе «Письмо» в ОГЭ в 2021 году</vt:lpstr>
      <vt:lpstr>Изменения в разделе «Письмо» в ОГЭ в 2021 году</vt:lpstr>
      <vt:lpstr>Изменения в разделе «Письмо» в ОГЭ в 2021 году</vt:lpstr>
      <vt:lpstr>Изменения в разделе «Письмо» в ОГЭ в 2021 году</vt:lpstr>
      <vt:lpstr>Раздел «Письмо» в ЕГЭ в 2021 году</vt:lpstr>
      <vt:lpstr>Раздел «Письмо» в ЕГЭ в 2021 году</vt:lpstr>
      <vt:lpstr>Ошибки при написании личного письма</vt:lpstr>
      <vt:lpstr>Ошибки при написании личного письма</vt:lpstr>
      <vt:lpstr>Ошибки при написании личного письма</vt:lpstr>
      <vt:lpstr>Эссе</vt:lpstr>
      <vt:lpstr>Эссе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 по английскому языку, раздел «Письмо»</dc:title>
  <dc:creator>Компьютер</dc:creator>
  <cp:lastModifiedBy>Компьютер</cp:lastModifiedBy>
  <cp:revision>11</cp:revision>
  <dcterms:created xsi:type="dcterms:W3CDTF">2020-12-22T19:05:18Z</dcterms:created>
  <dcterms:modified xsi:type="dcterms:W3CDTF">2020-12-22T21:20:28Z</dcterms:modified>
</cp:coreProperties>
</file>