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64DEF-B3DB-49CC-A776-81C962A44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687" y="1710268"/>
            <a:ext cx="8134316" cy="2340568"/>
          </a:xfrm>
        </p:spPr>
        <p:txBody>
          <a:bodyPr/>
          <a:lstStyle/>
          <a:p>
            <a:r>
              <a:rPr lang="en-US" dirty="0"/>
              <a:t>The Teaching Knowledge Test (TKT)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7E2508-1788-4862-823D-7D0ED8FF2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Gyumryan</a:t>
            </a:r>
            <a:r>
              <a:rPr lang="en-US" sz="2800" dirty="0"/>
              <a:t> Ani</a:t>
            </a:r>
          </a:p>
        </p:txBody>
      </p:sp>
    </p:spTree>
    <p:extLst>
      <p:ext uri="{BB962C8B-B14F-4D97-AF65-F5344CB8AC3E}">
        <p14:creationId xmlns:p14="http://schemas.microsoft.com/office/powerpoint/2010/main" val="226086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9778B-11CA-4223-A8EA-70CE9864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792"/>
            <a:ext cx="8596668" cy="11926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70C0"/>
                </a:solidFill>
                <a:effectLst/>
                <a:latin typeface="Open Sans Condensed"/>
                <a:ea typeface="MingLiU_HKSCS-ExtB" panose="02020500000000000000" pitchFamily="18" charset="-120"/>
              </a:rPr>
              <a:t>Предназначение экзамена </a:t>
            </a:r>
            <a:r>
              <a:rPr lang="en-US" b="1" i="0" dirty="0">
                <a:solidFill>
                  <a:srgbClr val="0070C0"/>
                </a:solidFill>
                <a:effectLst/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TKT</a:t>
            </a:r>
            <a:br>
              <a:rPr lang="en-US" b="1" i="0" dirty="0">
                <a:solidFill>
                  <a:srgbClr val="FF0000"/>
                </a:solidFill>
                <a:effectLst/>
                <a:latin typeface="Open Sans Condensed"/>
              </a:rPr>
            </a:br>
            <a:b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A149E-6C8C-4453-9B1F-3FC7CB14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​получить формальное признание опыта</a:t>
            </a:r>
            <a:r>
              <a:rPr lang="ru-RU" sz="3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преподавания в области английского языка</a:t>
            </a:r>
          </a:p>
          <a:p>
            <a:pPr algn="l">
              <a:buFont typeface="+mj-lt"/>
              <a:buAutoNum type="arabicPeriod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перспективы карьерного роста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717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E557D-0FFC-4454-B21E-763A06AC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212667"/>
                </a:solidFill>
                <a:effectLst/>
                <a:latin typeface="Open Sans Condensed"/>
              </a:rPr>
              <a:t>Цель прохождения экзамена </a:t>
            </a:r>
            <a:r>
              <a:rPr lang="en-US" b="1" i="0" dirty="0">
                <a:solidFill>
                  <a:srgbClr val="212667"/>
                </a:solidFill>
                <a:effectLst/>
                <a:latin typeface="Open Sans Condensed"/>
              </a:rPr>
              <a:t>TKT</a:t>
            </a:r>
            <a:br>
              <a:rPr lang="en-US" b="1" i="0" dirty="0">
                <a:solidFill>
                  <a:srgbClr val="212667"/>
                </a:solidFill>
                <a:effectLst/>
                <a:latin typeface="Open Sans Condensed"/>
              </a:rPr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61638-3BF7-4451-BF74-4ECD7AF6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4940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Успешное прохождение экзамена - это свидетельство профессионального роста, официальное подтверждение профессионализма учителя и возможность получения более высокого разряда.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6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EA56-0B1D-44E9-89C8-7968EF69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cap="all" dirty="0">
                <a:solidFill>
                  <a:srgbClr val="212667"/>
                </a:solidFill>
                <a:effectLst/>
                <a:latin typeface="Open Sans Condensed"/>
              </a:rPr>
              <a:t>СТРУКТУРА И ФОРМАТ ЭКЗАМЕНА ТКТ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CCDBE-5F9F-4D1B-B37F-2EAF3E86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638"/>
            <a:ext cx="9354562" cy="6041362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ru-RU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— Система языка. Основы теории владения языком и преподавания языка.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— Планирование урока и использование дополнительных пособий, ресурсов и материалов.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— Ход урока и организация учебной деятельности (проверяет знания преподавателя об организации процесса обучения и управлении аудиторией, способов мотивации и проверки учащихся).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TKT CLIL (Content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Language Integrated Learning) — Проверяет знание основ междисциплинарного подхода к обучению. Предназначен для учителей, которые преподают свои дисциплины на английском языке.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TKT YL (Young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— проверяет знания методики преподавания английского языка младшим школьникам.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9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6C2E9-9DB4-4C65-890F-4AA8F81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77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70C0"/>
                </a:solidFill>
                <a:effectLst/>
                <a:latin typeface="Lora-Regular"/>
              </a:rPr>
              <a:t>Как проходит экзамен?</a:t>
            </a:r>
            <a:br>
              <a:rPr lang="ru-RU" b="0" i="0" dirty="0">
                <a:solidFill>
                  <a:srgbClr val="0070C0"/>
                </a:solidFill>
                <a:effectLst/>
                <a:latin typeface="Lora-Regular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C952C-BCB4-4E70-A804-F67722DF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3671"/>
            <a:ext cx="8596668" cy="500769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F3F3F"/>
                </a:solidFill>
                <a:latin typeface="Lora-Regular"/>
              </a:rPr>
              <a:t>Экзамен начинается рано утром </a:t>
            </a:r>
            <a:endParaRPr lang="en-US" sz="3200" dirty="0">
              <a:solidFill>
                <a:srgbClr val="3F3F3F"/>
              </a:solidFill>
              <a:latin typeface="Lora-Regular"/>
            </a:endParaRPr>
          </a:p>
          <a:p>
            <a:r>
              <a:rPr lang="ru-RU" sz="3200" dirty="0">
                <a:solidFill>
                  <a:srgbClr val="3F3F3F"/>
                </a:solidFill>
                <a:latin typeface="Lora-Regular"/>
              </a:rPr>
              <a:t>Без электронных девайсов</a:t>
            </a:r>
            <a:endParaRPr lang="en-US" sz="3200" dirty="0">
              <a:solidFill>
                <a:srgbClr val="3F3F3F"/>
              </a:solidFill>
              <a:latin typeface="Lora-Regular"/>
            </a:endParaRPr>
          </a:p>
          <a:p>
            <a:r>
              <a:rPr lang="ru-RU" sz="3200" dirty="0">
                <a:solidFill>
                  <a:srgbClr val="3F3F3F"/>
                </a:solidFill>
                <a:latin typeface="Lora-Regular"/>
              </a:rPr>
              <a:t>Карандаши и ластики предоставляют экзаменаторы</a:t>
            </a:r>
            <a:endParaRPr lang="en-US" sz="3200" dirty="0">
              <a:solidFill>
                <a:srgbClr val="3F3F3F"/>
              </a:solidFill>
              <a:latin typeface="Lora-Regular"/>
            </a:endParaRPr>
          </a:p>
          <a:p>
            <a:r>
              <a:rPr lang="ru-RU" sz="3200" dirty="0">
                <a:solidFill>
                  <a:srgbClr val="3F3F3F"/>
                </a:solidFill>
                <a:latin typeface="Lora-Regular"/>
              </a:rPr>
              <a:t>Экзамен контролируется Кембриджскими представителями и проходит строго по регламенту</a:t>
            </a:r>
            <a:endParaRPr lang="en-US" sz="3200" dirty="0">
              <a:solidFill>
                <a:srgbClr val="3F3F3F"/>
              </a:solidFill>
              <a:latin typeface="Lora-Regular"/>
            </a:endParaRPr>
          </a:p>
          <a:p>
            <a:endParaRPr lang="en-US" sz="3200" dirty="0">
              <a:solidFill>
                <a:srgbClr val="3F3F3F"/>
              </a:solidFill>
              <a:latin typeface="Lora-Regular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571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BF92F-66E5-4CD1-8515-601DAD0D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cap="all" dirty="0">
                <a:solidFill>
                  <a:srgbClr val="212667"/>
                </a:solidFill>
                <a:effectLst/>
                <a:latin typeface="Open Sans Condensed"/>
              </a:rPr>
              <a:t>ОЦЕНКА РЕЗУЛЬТАТОВ ЭКЗАМЕНА ТКТ</a:t>
            </a:r>
            <a:br>
              <a:rPr lang="ru-RU" b="1" i="0" cap="all" dirty="0">
                <a:solidFill>
                  <a:srgbClr val="212667"/>
                </a:solidFill>
                <a:effectLst/>
                <a:latin typeface="Open Sans Condensed"/>
              </a:rPr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E3F32-41DB-44ED-A5C8-4AB424FA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099930"/>
            <a:ext cx="9806609" cy="5758070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494044"/>
                </a:solidFill>
                <a:effectLst/>
                <a:latin typeface="Arial" panose="020B0604020202020204" pitchFamily="34" charset="0"/>
              </a:rPr>
              <a:t>П</a:t>
            </a:r>
            <a:r>
              <a:rPr lang="ru-RU" sz="3200" dirty="0">
                <a:solidFill>
                  <a:srgbClr val="494044"/>
                </a:solidFill>
                <a:latin typeface="Arial" panose="020B0604020202020204" pitchFamily="34" charset="0"/>
              </a:rPr>
              <a:t>ри любом результате прохождения экзамена выдаётся сертификат, т.е. экзамен "провалить" нельзя.</a:t>
            </a:r>
            <a:endParaRPr lang="en-US" sz="3200" dirty="0">
              <a:solidFill>
                <a:srgbClr val="4940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494044"/>
                </a:solidFill>
                <a:latin typeface="Arial" panose="020B0604020202020204" pitchFamily="34" charset="0"/>
              </a:rPr>
              <a:t>Шкала разбита на 4 оценки — Band 1-4</a:t>
            </a:r>
            <a:endParaRPr lang="en-US" sz="3200" dirty="0">
              <a:solidFill>
                <a:srgbClr val="494044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494044"/>
                </a:solidFill>
                <a:latin typeface="Arial" panose="020B0604020202020204" pitchFamily="34" charset="0"/>
              </a:rPr>
              <a:t> </a:t>
            </a: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- означает наличие ограниченных знаний в области данного модуля</a:t>
            </a:r>
            <a:b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494044"/>
                </a:solidFill>
                <a:latin typeface="Arial" panose="020B0604020202020204" pitchFamily="34" charset="0"/>
              </a:rPr>
              <a:t> </a:t>
            </a: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- констатирует наличие базовых систематических знаний у кандидата</a:t>
            </a:r>
            <a:b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494044"/>
                </a:solidFill>
                <a:latin typeface="Arial" panose="020B0604020202020204" pitchFamily="34" charset="0"/>
              </a:rPr>
              <a:t> </a:t>
            </a: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- показывает хорошие знания в области данного модуля</a:t>
            </a:r>
            <a:b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494044"/>
                </a:solidFill>
                <a:latin typeface="Arial" panose="020B0604020202020204" pitchFamily="34" charset="0"/>
              </a:rPr>
              <a:t> </a:t>
            </a:r>
            <a:r>
              <a:rPr lang="ru-RU" sz="2800" dirty="0">
                <a:solidFill>
                  <a:srgbClr val="494044"/>
                </a:solidFill>
                <a:latin typeface="Arial" panose="020B0604020202020204" pitchFamily="34" charset="0"/>
              </a:rPr>
              <a:t>- означает наличие обширных и глубоких познаний в методике</a:t>
            </a:r>
            <a:endParaRPr lang="en-US" sz="2800" dirty="0">
              <a:solidFill>
                <a:srgbClr val="494044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219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898D0-FEA2-45A5-934E-3A4562B5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5" y="156238"/>
            <a:ext cx="8596668" cy="9436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70C0"/>
                </a:solidFill>
                <a:effectLst/>
                <a:latin typeface="Lora-Regular"/>
              </a:rPr>
              <a:t>Как подготовиться?</a:t>
            </a:r>
            <a:br>
              <a:rPr lang="ru-RU" b="0" i="0" dirty="0">
                <a:solidFill>
                  <a:srgbClr val="0070C0"/>
                </a:solidFill>
                <a:effectLst/>
                <a:latin typeface="Lora-Regular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0E9A7-E5AF-4352-A1E3-ABFB2059A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099931"/>
            <a:ext cx="9793356" cy="4941432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3F3F3F"/>
                </a:solidFill>
                <a:effectLst/>
                <a:latin typeface="Lora-Regular"/>
              </a:rPr>
              <a:t>глоссарий терминов и тесты предыдущих годов с ответами</a:t>
            </a:r>
            <a:endParaRPr lang="en-US" sz="3200" b="0" i="0" dirty="0">
              <a:solidFill>
                <a:srgbClr val="3F3F3F"/>
              </a:solidFill>
              <a:effectLst/>
              <a:latin typeface="Lora-Regular"/>
            </a:endParaRPr>
          </a:p>
          <a:p>
            <a:r>
              <a:rPr lang="en-US" sz="3200" dirty="0"/>
              <a:t>Mary Spratt Alan </a:t>
            </a:r>
            <a:r>
              <a:rPr lang="en-US" sz="3200" dirty="0" err="1"/>
              <a:t>Pulverness</a:t>
            </a:r>
            <a:r>
              <a:rPr lang="en-US" sz="3200" dirty="0"/>
              <a:t> Melanie Williams ‘The TKT course’ </a:t>
            </a:r>
          </a:p>
        </p:txBody>
      </p:sp>
    </p:spTree>
    <p:extLst>
      <p:ext uri="{BB962C8B-B14F-4D97-AF65-F5344CB8AC3E}">
        <p14:creationId xmlns:p14="http://schemas.microsoft.com/office/powerpoint/2010/main" val="352047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8D7DE-E2EB-4000-BEBB-5718C143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9774" y="172277"/>
            <a:ext cx="8596668" cy="93044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>
                <a:solidFill>
                  <a:srgbClr val="0070C0"/>
                </a:solidFill>
                <a:effectLst/>
                <a:latin typeface="Lora-Regular"/>
              </a:rPr>
              <a:t>Мой опыт сдачи ТКТ</a:t>
            </a:r>
            <a:br>
              <a:rPr lang="ru-RU" b="0" i="0" dirty="0">
                <a:solidFill>
                  <a:srgbClr val="0070C0"/>
                </a:solidFill>
                <a:effectLst/>
                <a:latin typeface="Lora-Regular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5CCA076-1CED-4CA5-B794-E4A4E092A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6203" b="3891"/>
          <a:stretch/>
        </p:blipFill>
        <p:spPr>
          <a:xfrm rot="5400000">
            <a:off x="2685993" y="2175150"/>
            <a:ext cx="5325385" cy="318052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0C7B17-FBE7-4619-ACCB-81630A2C7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0" t="1" r="2572" b="2612"/>
          <a:stretch/>
        </p:blipFill>
        <p:spPr>
          <a:xfrm rot="5400000">
            <a:off x="-797728" y="2301847"/>
            <a:ext cx="5353881" cy="37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44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561</TotalTime>
  <Words>285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MingLiU_HKSCS-ExtB</vt:lpstr>
      <vt:lpstr>Arial</vt:lpstr>
      <vt:lpstr>Calibri</vt:lpstr>
      <vt:lpstr>Lora-Regular</vt:lpstr>
      <vt:lpstr>Open Sans</vt:lpstr>
      <vt:lpstr>Open Sans Condensed</vt:lpstr>
      <vt:lpstr>Times New Roman</vt:lpstr>
      <vt:lpstr>Trebuchet MS</vt:lpstr>
      <vt:lpstr>Wingdings 3</vt:lpstr>
      <vt:lpstr>Аспект</vt:lpstr>
      <vt:lpstr>The Teaching Knowledge Test (TKT)</vt:lpstr>
      <vt:lpstr>Предназначение экзамена TKT  </vt:lpstr>
      <vt:lpstr>Цель прохождения экзамена TKT </vt:lpstr>
      <vt:lpstr>СТРУКТУРА И ФОРМАТ ЭКЗАМЕНА ТКТ</vt:lpstr>
      <vt:lpstr>Как проходит экзамен? </vt:lpstr>
      <vt:lpstr>ОЦЕНКА РЕЗУЛЬТАТОВ ЭКЗАМЕНА ТКТ </vt:lpstr>
      <vt:lpstr>Как подготовиться? </vt:lpstr>
      <vt:lpstr>Мой опыт сдачи ТКТ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Teaching Knowledge Test (TKT)</dc:title>
  <dc:creator>hp</dc:creator>
  <cp:lastModifiedBy>hp</cp:lastModifiedBy>
  <cp:revision>9</cp:revision>
  <dcterms:created xsi:type="dcterms:W3CDTF">2022-01-21T17:10:47Z</dcterms:created>
  <dcterms:modified xsi:type="dcterms:W3CDTF">2022-01-24T17:36:04Z</dcterms:modified>
</cp:coreProperties>
</file>