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0" r:id="rId8"/>
    <p:sldId id="261" r:id="rId9"/>
    <p:sldId id="257" r:id="rId10"/>
    <p:sldId id="25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59" r:id="rId21"/>
    <p:sldId id="267" r:id="rId22"/>
    <p:sldId id="26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2592287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«Дорога в школу»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Психологическая готовность ребенка к школьному обучению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5085184"/>
            <a:ext cx="3744416" cy="1512168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Педагог-психолог:</a:t>
            </a:r>
          </a:p>
          <a:p>
            <a:pPr algn="l"/>
            <a:r>
              <a:rPr lang="ru-RU" dirty="0" err="1" smtClean="0">
                <a:solidFill>
                  <a:schemeClr val="tx1"/>
                </a:solidFill>
              </a:rPr>
              <a:t>Булохова</a:t>
            </a:r>
            <a:r>
              <a:rPr lang="ru-RU" dirty="0" smtClean="0">
                <a:solidFill>
                  <a:schemeClr val="tx1"/>
                </a:solidFill>
              </a:rPr>
              <a:t> Я.И.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razvivayushee-podgotovitelnaya-strana-znaniy-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Тесты на готовность ребенка к школе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Тесты на готовность ребенка к школе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Тесты на готовность ребенка к школе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Тесты на готовность ребенка к школе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Тесты на готовность ребенка к школе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Тесты на готовность ребенка к школе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Тесты на готовность ребенка к школе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Составить для себя общую картину готовности вашего ребенка к школе вы сможете, приняв во внимание вышесказанное и ответив на следующие вопросы: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680939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669360"/>
          </a:xfrm>
        </p:spPr>
        <p:txBody>
          <a:bodyPr>
            <a:normAutofit fontScale="55000" lnSpcReduction="20000"/>
          </a:bodyPr>
          <a:lstStyle/>
          <a:p>
            <a:pPr lvl="0"/>
            <a:endParaRPr lang="ru-RU" sz="3800" dirty="0" smtClean="0"/>
          </a:p>
          <a:p>
            <a:pPr lvl="0"/>
            <a:endParaRPr lang="ru-RU" sz="3800" dirty="0" smtClean="0"/>
          </a:p>
          <a:p>
            <a:pPr lvl="0"/>
            <a:endParaRPr lang="ru-RU" sz="3800" dirty="0" smtClean="0"/>
          </a:p>
          <a:p>
            <a:pPr lvl="0"/>
            <a:r>
              <a:rPr lang="ru-RU" sz="3800" dirty="0" smtClean="0"/>
              <a:t>Может </a:t>
            </a:r>
            <a:r>
              <a:rPr lang="ru-RU" sz="3800" dirty="0" smtClean="0"/>
              <a:t>ли ребенок объединить несколько предметов в одну группу по основному признаку? К примеру, машина, автобус, электричка — это транспорт; яблоки, груши, сливы — фрукты.</a:t>
            </a:r>
          </a:p>
          <a:p>
            <a:pPr lvl="0"/>
            <a:r>
              <a:rPr lang="ru-RU" sz="3800" dirty="0" smtClean="0"/>
              <a:t>Может ли определить лишний предмет, к примеру, в цепочке: "тарелка, кастрюля, щетка, ложка"?</a:t>
            </a:r>
          </a:p>
          <a:p>
            <a:pPr lvl="0"/>
            <a:r>
              <a:rPr lang="ru-RU" sz="3800" dirty="0" smtClean="0"/>
              <a:t>Может ли точно скопировать простой узор?</a:t>
            </a:r>
          </a:p>
          <a:p>
            <a:pPr lvl="0"/>
            <a:r>
              <a:rPr lang="ru-RU" sz="3800" dirty="0" smtClean="0"/>
              <a:t>Может ли рассказать историю по картинке, выделить главную мысль, проследить связи и последовательность событий?</a:t>
            </a:r>
          </a:p>
          <a:p>
            <a:pPr lvl="0"/>
            <a:r>
              <a:rPr lang="ru-RU" sz="3800" dirty="0" smtClean="0"/>
              <a:t>Способен ли описать какой-нибудь произошедший с ним случай?</a:t>
            </a:r>
          </a:p>
          <a:p>
            <a:pPr lvl="0"/>
            <a:r>
              <a:rPr lang="ru-RU" sz="3800" dirty="0" smtClean="0"/>
              <a:t>Легко ли ему отвечать на вопросы взрослых?</a:t>
            </a:r>
          </a:p>
          <a:p>
            <a:pPr lvl="0"/>
            <a:r>
              <a:rPr lang="ru-RU" sz="3800" dirty="0" smtClean="0"/>
              <a:t>Умеет ли ребенок работать самостоятельно, соревноваться в выполнении задания с другими?</a:t>
            </a:r>
          </a:p>
          <a:p>
            <a:pPr lvl="0"/>
            <a:r>
              <a:rPr lang="ru-RU" sz="3800" dirty="0" smtClean="0"/>
              <a:t>Включается ли он в игру других детей?</a:t>
            </a:r>
          </a:p>
          <a:p>
            <a:pPr lvl="0"/>
            <a:r>
              <a:rPr lang="ru-RU" sz="3800" dirty="0" smtClean="0"/>
              <a:t>Соблюдает ли очередность, когда этого требует ситуация?</a:t>
            </a:r>
          </a:p>
          <a:p>
            <a:pPr lvl="0"/>
            <a:r>
              <a:rPr lang="ru-RU" sz="3800" dirty="0" smtClean="0"/>
              <a:t>Возникает ли у ребенка желание самостоятельно посмотреть книги?</a:t>
            </a:r>
          </a:p>
          <a:p>
            <a:pPr lvl="0"/>
            <a:r>
              <a:rPr lang="ru-RU" sz="3800" dirty="0" smtClean="0"/>
              <a:t>Внимательно ли он слушает, когда ему читают?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Психологическая готовность к обучению в школе включает в себя: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► интеллектуальную готовность;</a:t>
            </a:r>
          </a:p>
          <a:p>
            <a:pPr>
              <a:buNone/>
            </a:pPr>
            <a:r>
              <a:rPr lang="ru-RU" dirty="0" smtClean="0"/>
              <a:t>► мотивационную готовность;</a:t>
            </a:r>
          </a:p>
          <a:p>
            <a:pPr>
              <a:buNone/>
            </a:pPr>
            <a:r>
              <a:rPr lang="ru-RU" dirty="0" smtClean="0"/>
              <a:t>► волевую готовность;</a:t>
            </a:r>
          </a:p>
          <a:p>
            <a:pPr>
              <a:buNone/>
            </a:pPr>
            <a:r>
              <a:rPr lang="ru-RU" dirty="0" smtClean="0"/>
              <a:t>► коммуникативную готовность.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Книги в помощь родителям</a:t>
            </a:r>
            <a:br>
              <a:rPr lang="ru-RU" b="1" dirty="0" smtClean="0"/>
            </a:br>
            <a:r>
              <a:rPr lang="ru-RU" b="1" dirty="0" smtClean="0"/>
              <a:t> и детям: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dirty="0" smtClean="0"/>
              <a:t>1. «Графические диктанты. Буквы и цифры. Рабочая тетрадь» Васильева И.</a:t>
            </a:r>
          </a:p>
          <a:p>
            <a:pPr>
              <a:buNone/>
            </a:pPr>
            <a:r>
              <a:rPr lang="ru-RU" sz="3400" dirty="0" smtClean="0"/>
              <a:t>2. « Игровые занятия по развитию памяти, внимания, мышления и воображения у дошкольников» И.В. Стародубцева, Т.П. Завьялова.</a:t>
            </a:r>
          </a:p>
          <a:p>
            <a:pPr>
              <a:buNone/>
            </a:pPr>
            <a:r>
              <a:rPr lang="ru-RU" sz="3400" dirty="0" smtClean="0"/>
              <a:t>3. «Игры и задания на интеллектуальное развитие ребёнка 5-6 лет» Соколова Ю. А.</a:t>
            </a:r>
          </a:p>
          <a:p>
            <a:pPr>
              <a:buNone/>
            </a:pPr>
            <a:r>
              <a:rPr lang="ru-RU" sz="3400" dirty="0" smtClean="0"/>
              <a:t>4. «Логопедическая грамматика для детей» Новиковская О. А.</a:t>
            </a:r>
          </a:p>
          <a:p>
            <a:pPr>
              <a:buNone/>
            </a:pPr>
            <a:r>
              <a:rPr lang="ru-RU" sz="3400" dirty="0" smtClean="0"/>
              <a:t>5. «</a:t>
            </a:r>
            <a:r>
              <a:rPr lang="ru-RU" sz="3400" dirty="0" err="1" smtClean="0"/>
              <a:t>Обучалочка</a:t>
            </a:r>
            <a:r>
              <a:rPr lang="ru-RU" sz="3400" dirty="0" smtClean="0"/>
              <a:t>. Сборник развивающих заданий. Пособие для детей 5 - 6 лет» </a:t>
            </a:r>
            <a:r>
              <a:rPr lang="ru-RU" sz="3400" dirty="0" err="1" smtClean="0"/>
              <a:t>Натанова</a:t>
            </a:r>
            <a:r>
              <a:rPr lang="ru-RU" sz="3400" dirty="0" smtClean="0"/>
              <a:t> Н. Н.</a:t>
            </a:r>
          </a:p>
          <a:p>
            <a:pPr>
              <a:buNone/>
            </a:pPr>
            <a:r>
              <a:rPr lang="ru-RU" sz="3400" dirty="0" smtClean="0"/>
              <a:t>6. «Ребёнок в возрасте 7 лет. Тесты на развитие» </a:t>
            </a:r>
            <a:r>
              <a:rPr lang="ru-RU" sz="3400" dirty="0" err="1" smtClean="0"/>
              <a:t>Шалаева</a:t>
            </a:r>
            <a:r>
              <a:rPr lang="ru-RU" sz="3400" dirty="0" smtClean="0"/>
              <a:t> Г. П.</a:t>
            </a:r>
          </a:p>
          <a:p>
            <a:pPr>
              <a:buNone/>
            </a:pPr>
            <a:r>
              <a:rPr lang="ru-RU" sz="3400" dirty="0" smtClean="0"/>
              <a:t>7. Энциклопедия интеллекта. Рабочая тетрадь для детей 6 - 7 лет» Шевелев К. 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Список книг для </a:t>
            </a:r>
            <a:r>
              <a:rPr lang="ru-RU" b="1" dirty="0" err="1" smtClean="0"/>
              <a:t>чтениия</a:t>
            </a: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>детям 5-7 лет: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1. “</a:t>
            </a:r>
            <a:r>
              <a:rPr lang="ru-RU" dirty="0" err="1" smtClean="0"/>
              <a:t>Винни-пух</a:t>
            </a:r>
            <a:r>
              <a:rPr lang="ru-RU" dirty="0" smtClean="0"/>
              <a:t> и все-все-все” А. </a:t>
            </a:r>
            <a:r>
              <a:rPr lang="ru-RU" dirty="0" err="1" smtClean="0"/>
              <a:t>Милн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2. “Малыш и </a:t>
            </a:r>
            <a:r>
              <a:rPr lang="ru-RU" dirty="0" err="1" smtClean="0"/>
              <a:t>Карлсон</a:t>
            </a:r>
            <a:r>
              <a:rPr lang="ru-RU" dirty="0" smtClean="0"/>
              <a:t>” А. Линдгрен </a:t>
            </a:r>
            <a:br>
              <a:rPr lang="ru-RU" dirty="0" smtClean="0"/>
            </a:br>
            <a:r>
              <a:rPr lang="ru-RU" dirty="0" smtClean="0"/>
              <a:t>3. “Волшебник страны </a:t>
            </a:r>
            <a:r>
              <a:rPr lang="ru-RU" dirty="0" err="1" smtClean="0"/>
              <a:t>Оз</a:t>
            </a:r>
            <a:r>
              <a:rPr lang="ru-RU" dirty="0" smtClean="0"/>
              <a:t>” Л.Ф. </a:t>
            </a:r>
            <a:r>
              <a:rPr lang="ru-RU" dirty="0" err="1" smtClean="0"/>
              <a:t>Баум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4. “Волшебник изумрудного города”А.М. Волков </a:t>
            </a:r>
            <a:br>
              <a:rPr lang="ru-RU" dirty="0" smtClean="0"/>
            </a:br>
            <a:r>
              <a:rPr lang="ru-RU" dirty="0" smtClean="0"/>
              <a:t>5. “</a:t>
            </a:r>
            <a:r>
              <a:rPr lang="ru-RU" dirty="0" err="1" smtClean="0"/>
              <a:t>Бибигон</a:t>
            </a:r>
            <a:r>
              <a:rPr lang="ru-RU" dirty="0" smtClean="0"/>
              <a:t>” К. Чуковский </a:t>
            </a:r>
            <a:br>
              <a:rPr lang="ru-RU" dirty="0" smtClean="0"/>
            </a:br>
            <a:r>
              <a:rPr lang="ru-RU" dirty="0" smtClean="0"/>
              <a:t>6. “Умная собачка Соня” А. Усачёв </a:t>
            </a:r>
            <a:br>
              <a:rPr lang="ru-RU" dirty="0" smtClean="0"/>
            </a:br>
            <a:r>
              <a:rPr lang="ru-RU" dirty="0" smtClean="0"/>
              <a:t>7. “Пять </a:t>
            </a:r>
            <a:r>
              <a:rPr lang="ru-RU" dirty="0" err="1" smtClean="0"/>
              <a:t>робинзонов</a:t>
            </a:r>
            <a:r>
              <a:rPr lang="ru-RU" dirty="0" smtClean="0"/>
              <a:t> ” П.Катаев </a:t>
            </a:r>
            <a:br>
              <a:rPr lang="ru-RU" dirty="0" smtClean="0"/>
            </a:br>
            <a:r>
              <a:rPr lang="ru-RU" dirty="0" smtClean="0"/>
              <a:t>8. “Девочка и Белочка” П. Катаев </a:t>
            </a:r>
            <a:br>
              <a:rPr lang="ru-RU" dirty="0" smtClean="0"/>
            </a:br>
            <a:r>
              <a:rPr lang="ru-RU" dirty="0" smtClean="0"/>
              <a:t>9. “Буратино” А. Толстой</a:t>
            </a:r>
            <a:br>
              <a:rPr lang="ru-RU" dirty="0" smtClean="0"/>
            </a:br>
            <a:r>
              <a:rPr lang="ru-RU" dirty="0" smtClean="0"/>
              <a:t>10. “Не буду просить прощения” С. Прокофьева </a:t>
            </a:r>
            <a:br>
              <a:rPr lang="ru-RU" dirty="0" smtClean="0"/>
            </a:br>
            <a:r>
              <a:rPr lang="ru-RU" dirty="0" smtClean="0"/>
              <a:t>11. “Поучительные истории про мальчика Яшу” Э. Успенский </a:t>
            </a:r>
            <a:br>
              <a:rPr lang="ru-RU" dirty="0" smtClean="0"/>
            </a:br>
            <a:r>
              <a:rPr lang="ru-RU" dirty="0" smtClean="0"/>
              <a:t>12. “Денискины рассказы” В. Драгунский</a:t>
            </a:r>
            <a:br>
              <a:rPr lang="ru-RU" dirty="0" smtClean="0"/>
            </a:br>
            <a:r>
              <a:rPr lang="ru-RU" dirty="0" smtClean="0"/>
              <a:t>13. “Рассказы” Н. Носов</a:t>
            </a:r>
            <a:br>
              <a:rPr lang="ru-RU" dirty="0" smtClean="0"/>
            </a:br>
            <a:r>
              <a:rPr lang="ru-RU" dirty="0" smtClean="0"/>
              <a:t>14. “Рассказы о животных” В. Бианки</a:t>
            </a:r>
            <a:br>
              <a:rPr lang="ru-RU" dirty="0" smtClean="0"/>
            </a:br>
            <a:r>
              <a:rPr lang="ru-RU" dirty="0" smtClean="0"/>
              <a:t>15. “Дед Мороз и лето” В. Ливанов</a:t>
            </a:r>
            <a:br>
              <a:rPr lang="ru-RU" dirty="0" smtClean="0"/>
            </a:br>
            <a:r>
              <a:rPr lang="ru-RU" dirty="0" smtClean="0"/>
              <a:t>16. “Приключения </a:t>
            </a:r>
            <a:r>
              <a:rPr lang="ru-RU" dirty="0" err="1" smtClean="0"/>
              <a:t>Чудастика</a:t>
            </a:r>
            <a:r>
              <a:rPr lang="ru-RU" dirty="0" smtClean="0"/>
              <a:t> и его друзей” А. Курляндский</a:t>
            </a:r>
            <a:br>
              <a:rPr lang="ru-RU" dirty="0" smtClean="0"/>
            </a:br>
            <a:r>
              <a:rPr lang="ru-RU" dirty="0" smtClean="0"/>
              <a:t>17. “</a:t>
            </a:r>
            <a:r>
              <a:rPr lang="ru-RU" dirty="0" err="1" smtClean="0"/>
              <a:t>Рикки-тикки-тави</a:t>
            </a:r>
            <a:r>
              <a:rPr lang="ru-RU" dirty="0" smtClean="0"/>
              <a:t>” Р. Киплинг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smtClean="0"/>
              <a:t> </a:t>
            </a:r>
            <a:r>
              <a:rPr lang="ru-RU" sz="8800" b="1" dirty="0" smtClean="0">
                <a:solidFill>
                  <a:srgbClr val="0070C0"/>
                </a:solidFill>
              </a:rPr>
              <a:t>Спасибо за внимание!</a:t>
            </a:r>
            <a:endParaRPr lang="ru-RU" sz="8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Интеллектуальная готовность</a:t>
            </a:r>
            <a:r>
              <a:rPr lang="ru-RU" i="1" dirty="0" smtClean="0"/>
              <a:t> </a:t>
            </a:r>
            <a:r>
              <a:rPr lang="ru-RU" dirty="0" smtClean="0"/>
              <a:t>предполагает: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развитие внимания, памяти;</a:t>
            </a:r>
          </a:p>
          <a:p>
            <a:r>
              <a:rPr lang="ru-RU" dirty="0" err="1" smtClean="0"/>
              <a:t>сформированность</a:t>
            </a:r>
            <a:r>
              <a:rPr lang="ru-RU" dirty="0" smtClean="0"/>
              <a:t> мыслительных операций: анализа, синтеза, обобщения;</a:t>
            </a:r>
          </a:p>
          <a:p>
            <a:r>
              <a:rPr lang="ru-RU" dirty="0" smtClean="0"/>
              <a:t>умение устанавливать связи между явлениями и событиями.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Мотивационная готовность</a:t>
            </a:r>
            <a:r>
              <a:rPr lang="ru-RU" sz="4000" i="1" dirty="0" smtClean="0"/>
              <a:t> 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Наличие у ребенка желания принять новую социальную роль – </a:t>
            </a:r>
            <a:r>
              <a:rPr lang="ru-RU" dirty="0" err="1" smtClean="0"/>
              <a:t>роль</a:t>
            </a:r>
            <a:r>
              <a:rPr lang="ru-RU" dirty="0" smtClean="0"/>
              <a:t> школьника.</a:t>
            </a:r>
          </a:p>
          <a:p>
            <a:r>
              <a:rPr lang="ru-RU" dirty="0" smtClean="0"/>
              <a:t> Поэтому очень важно, чтобы школа была для него привлекательна своей главной деятельностью – учебой.</a:t>
            </a:r>
          </a:p>
          <a:p>
            <a:r>
              <a:rPr lang="ru-RU" dirty="0" smtClean="0"/>
              <a:t>С этой целью родителям необходимо объяснить своему ребенку, что дети ходят учиться для получения знаний, которые необходимы каждому человеку.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Волевая готовность</a:t>
            </a:r>
            <a:r>
              <a:rPr lang="ru-RU" i="1" dirty="0" smtClean="0"/>
              <a:t> </a:t>
            </a:r>
            <a:r>
              <a:rPr lang="ru-RU" dirty="0" smtClean="0"/>
              <a:t>предполагает: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наличие у ребенка способностей ставить перед собой цель;</a:t>
            </a:r>
          </a:p>
          <a:p>
            <a:r>
              <a:rPr lang="ru-RU" dirty="0" smtClean="0"/>
              <a:t>намечать план действий, выполнять его, проявив определенные усилия, оценивать результат своей деятельности;</a:t>
            </a:r>
          </a:p>
          <a:p>
            <a:r>
              <a:rPr lang="ru-RU" dirty="0" smtClean="0"/>
              <a:t>а также уметь длительно выполнять не очень привлекательную работу.</a:t>
            </a:r>
          </a:p>
          <a:p>
            <a:pPr>
              <a:buNone/>
            </a:pPr>
            <a:r>
              <a:rPr lang="ru-RU" dirty="0" smtClean="0"/>
              <a:t>    Развитию волевой готовности к школе способствуют изобразительная деятельность и конструирование, поскольку они побуждают длительное время сосредоточиваться на постройке или рисовании.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Коммуникативная готовность</a:t>
            </a:r>
            <a:r>
              <a:rPr lang="ru-RU" i="1" dirty="0" smtClean="0"/>
              <a:t> </a:t>
            </a:r>
            <a:br>
              <a:rPr lang="ru-RU" i="1" dirty="0" smtClean="0"/>
            </a:br>
            <a:r>
              <a:rPr lang="ru-RU" dirty="0" smtClean="0"/>
              <a:t>проявляется: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умении ребенка подчинять свое поведение нормам поведения, установленным в классе;</a:t>
            </a:r>
          </a:p>
          <a:p>
            <a:r>
              <a:rPr lang="ru-RU" dirty="0" smtClean="0"/>
              <a:t>в способности включиться в детское сообщество;</a:t>
            </a:r>
          </a:p>
          <a:p>
            <a:r>
              <a:rPr lang="ru-RU" dirty="0" smtClean="0"/>
              <a:t>действовать совместно с другими ребятами;</a:t>
            </a:r>
          </a:p>
          <a:p>
            <a:r>
              <a:rPr lang="ru-RU" dirty="0" smtClean="0"/>
              <a:t>в случае необходимости уступать или отстаивать свою правоту социально допустимыми способами;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i="1" dirty="0" smtClean="0"/>
              <a:t>В целях развития коммуникативной компетентности следует поддерживать доброжелательные отношения вашего ребенка с окружающими.</a:t>
            </a:r>
          </a:p>
          <a:p>
            <a:pPr algn="ctr">
              <a:buNone/>
            </a:pPr>
            <a:r>
              <a:rPr lang="ru-RU" i="1" dirty="0" smtClean="0"/>
              <a:t>Личный пример терпимости во взаимоотношениях с друзьями, родными, соседями также играет большую роль в формировании этого вида готовности к школе.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ru-RU" b="1" dirty="0" smtClean="0"/>
              <a:t>Игра «Дорога в школу»</a:t>
            </a:r>
            <a:endParaRPr lang="ru-RU" b="1" dirty="0"/>
          </a:p>
        </p:txBody>
      </p:sp>
      <p:pic>
        <p:nvPicPr>
          <p:cNvPr id="4" name="Содержимое 3" descr="C:\Users\User\Desktop\3359092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836712"/>
            <a:ext cx="9144000" cy="602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47500" lnSpcReduction="20000"/>
          </a:bodyPr>
          <a:lstStyle/>
          <a:p>
            <a:pPr lvl="0"/>
            <a:endParaRPr lang="ru-RU" dirty="0" smtClean="0"/>
          </a:p>
          <a:p>
            <a:pPr algn="ctr">
              <a:buNone/>
            </a:pPr>
            <a:r>
              <a:rPr lang="ru-RU" sz="5900" b="1" dirty="0" smtClean="0"/>
              <a:t>Что должен знать и уметь ребёнок 6-7 лет, </a:t>
            </a:r>
          </a:p>
          <a:p>
            <a:pPr algn="ctr">
              <a:buNone/>
            </a:pPr>
            <a:r>
              <a:rPr lang="ru-RU" sz="5900" b="1" dirty="0" smtClean="0"/>
              <a:t>поступающий в школу:</a:t>
            </a:r>
          </a:p>
          <a:p>
            <a:pPr lvl="0">
              <a:buNone/>
            </a:pPr>
            <a:r>
              <a:rPr lang="ru-RU" sz="3400" b="1" dirty="0" smtClean="0"/>
              <a:t>1. Своё имя, отчество и фамилию.</a:t>
            </a:r>
          </a:p>
          <a:p>
            <a:pPr lvl="0">
              <a:buNone/>
            </a:pPr>
            <a:r>
              <a:rPr lang="ru-RU" sz="3400" b="1" dirty="0" smtClean="0"/>
              <a:t>2. Свой возраст и дату рождения.</a:t>
            </a:r>
          </a:p>
          <a:p>
            <a:pPr lvl="0">
              <a:buNone/>
            </a:pPr>
            <a:r>
              <a:rPr lang="ru-RU" sz="3400" b="1" dirty="0" smtClean="0"/>
              <a:t>3. Страну, в которой он живет, город и домашний адрес.</a:t>
            </a:r>
          </a:p>
          <a:p>
            <a:pPr lvl="0">
              <a:buNone/>
            </a:pPr>
            <a:r>
              <a:rPr lang="ru-RU" sz="3400" b="1" dirty="0" smtClean="0"/>
              <a:t>4. Фамилию, имя, отчество родителей.</a:t>
            </a:r>
          </a:p>
          <a:p>
            <a:pPr lvl="0">
              <a:buNone/>
            </a:pPr>
            <a:r>
              <a:rPr lang="ru-RU" sz="3400" b="1" dirty="0" smtClean="0"/>
              <a:t>5. Профессии мамы и папы.</a:t>
            </a:r>
          </a:p>
          <a:p>
            <a:pPr lvl="0">
              <a:buNone/>
            </a:pPr>
            <a:r>
              <a:rPr lang="ru-RU" sz="3400" b="1" dirty="0" smtClean="0"/>
              <a:t>6. Названия времен года, месяцев, дни недели, время суток.</a:t>
            </a:r>
          </a:p>
          <a:p>
            <a:pPr lvl="0">
              <a:buNone/>
            </a:pPr>
            <a:r>
              <a:rPr lang="ru-RU" sz="3400" b="1" dirty="0" smtClean="0"/>
              <a:t>7. Погодные явления.</a:t>
            </a:r>
          </a:p>
          <a:p>
            <a:pPr lvl="0">
              <a:buNone/>
            </a:pPr>
            <a:r>
              <a:rPr lang="ru-RU" sz="3400" b="1" dirty="0" smtClean="0"/>
              <a:t>8. Основные цвета.</a:t>
            </a:r>
          </a:p>
          <a:p>
            <a:pPr lvl="0">
              <a:buNone/>
            </a:pPr>
            <a:r>
              <a:rPr lang="ru-RU" sz="3400" b="1" dirty="0" smtClean="0"/>
              <a:t>9. Названия домашних, диких животных и их детёнышей.</a:t>
            </a:r>
          </a:p>
          <a:p>
            <a:pPr lvl="0">
              <a:buNone/>
            </a:pPr>
            <a:r>
              <a:rPr lang="ru-RU" sz="3400" b="1" dirty="0" smtClean="0"/>
              <a:t>10. Уметь объединять предметы в группы: транспорт, одежда, обувь, птицы, овощи, фрукты, ягоды.</a:t>
            </a:r>
          </a:p>
          <a:p>
            <a:pPr lvl="0">
              <a:buNone/>
            </a:pPr>
            <a:r>
              <a:rPr lang="ru-RU" sz="3400" b="1" dirty="0" smtClean="0"/>
              <a:t>11. Различать и правильно называть геометрические фигуры.</a:t>
            </a:r>
          </a:p>
          <a:p>
            <a:pPr lvl="0">
              <a:buNone/>
            </a:pPr>
            <a:r>
              <a:rPr lang="ru-RU" sz="3400" b="1" dirty="0" smtClean="0"/>
              <a:t>12. Ориентироваться в пространстве и на листе бумаги (право, лево, верх, низ), писать графический диктант.</a:t>
            </a:r>
          </a:p>
          <a:p>
            <a:pPr lvl="0">
              <a:buNone/>
            </a:pPr>
            <a:r>
              <a:rPr lang="ru-RU" sz="3400" b="1" dirty="0" smtClean="0"/>
              <a:t>13. Уметь полно и последовательно пересказать прослушанный или прочитанный рассказ, составить рассказ по картинке.</a:t>
            </a:r>
          </a:p>
          <a:p>
            <a:pPr lvl="0">
              <a:buNone/>
            </a:pPr>
            <a:r>
              <a:rPr lang="ru-RU" sz="3400" b="1" dirty="0" smtClean="0"/>
              <a:t>14. Запомнить и назвать 6–8 предметов, картинок, слов.</a:t>
            </a:r>
          </a:p>
          <a:p>
            <a:pPr lvl="0">
              <a:buNone/>
            </a:pPr>
            <a:r>
              <a:rPr lang="ru-RU" sz="3400" b="1" dirty="0" smtClean="0"/>
              <a:t>15. Определять количество, последовательность и место звуков в слове.</a:t>
            </a:r>
          </a:p>
          <a:p>
            <a:pPr lvl="0">
              <a:buNone/>
            </a:pPr>
            <a:r>
              <a:rPr lang="ru-RU" sz="3400" b="1" dirty="0" smtClean="0"/>
              <a:t>16. Хорошо владеть ножницами, карандашом: без линейки проводить линии, рисовать геометрические фигуры, аккуратно закрашивать и заштриховывать.</a:t>
            </a:r>
          </a:p>
          <a:p>
            <a:pPr lvl="0">
              <a:buNone/>
            </a:pPr>
            <a:r>
              <a:rPr lang="ru-RU" sz="3400" b="1" dirty="0" smtClean="0"/>
              <a:t>17. Знать цифры. Считать от 1 до 10, восстанавливать числовой ряд с пропусками. Обратный счёт от 5 до 1, выполнять счетные операции в пределах 10.</a:t>
            </a:r>
          </a:p>
          <a:p>
            <a:pPr lvl="0">
              <a:buNone/>
            </a:pPr>
            <a:r>
              <a:rPr lang="ru-RU" sz="3400" b="1" dirty="0" smtClean="0"/>
              <a:t>18. Знать понятия "больше, меньше, поровну".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196752"/>
            <a:ext cx="4320480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1196752"/>
            <a:ext cx="4248472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3933056"/>
            <a:ext cx="4320480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3933056"/>
            <a:ext cx="4248472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220072" y="188640"/>
            <a:ext cx="3240360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Предметы из мира школьника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83568" y="188640"/>
            <a:ext cx="331236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Предметы из мира дошкольника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rgbClr val="92D050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00B050"/>
      </a:accent5>
      <a:accent6>
        <a:srgbClr val="D19049"/>
      </a:accent6>
      <a:hlink>
        <a:srgbClr val="00A3D6"/>
      </a:hlink>
      <a:folHlink>
        <a:srgbClr val="79FFB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346</Words>
  <Application>Microsoft Office PowerPoint</Application>
  <PresentationFormat>Экран (4:3)</PresentationFormat>
  <Paragraphs>79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«Дорога в школу» (Психологическая готовность ребенка к школьному обучению)</vt:lpstr>
      <vt:lpstr>Психологическая готовность к обучению в школе включает в себя: </vt:lpstr>
      <vt:lpstr>Интеллектуальная готовность предполагает:</vt:lpstr>
      <vt:lpstr>Мотивационная готовность </vt:lpstr>
      <vt:lpstr>Волевая готовность предполагает:</vt:lpstr>
      <vt:lpstr>Коммуникативная готовность  проявляется:</vt:lpstr>
      <vt:lpstr>Игра «Дорога в школу»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Составить для себя общую картину готовности вашего ребенка к школе вы сможете, приняв во внимание вышесказанное и ответив на следующие вопросы: </vt:lpstr>
      <vt:lpstr>Слайд 19</vt:lpstr>
      <vt:lpstr>Книги в помощь родителям  и детям:</vt:lpstr>
      <vt:lpstr>Список книг для чтениия  детям 5-7 лет: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14</cp:revision>
  <dcterms:created xsi:type="dcterms:W3CDTF">2019-02-05T07:49:30Z</dcterms:created>
  <dcterms:modified xsi:type="dcterms:W3CDTF">2019-02-05T11:05:17Z</dcterms:modified>
</cp:coreProperties>
</file>