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Autofit/>
          </a:bodyPr>
          <a:lstStyle/>
          <a:p>
            <a:r>
              <a:rPr lang="ru-RU" b="1" dirty="0" smtClean="0"/>
              <a:t>Требования к уровню готовности для поступления в школу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Рекомендуемые фразы для общения: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-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 у меня умный, красивый (и т.д.).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-Как хорошо, что  у меня есть ты.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-Ты у меня молодец.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-Я тебя очень люблю.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-Как хорошо ты это сделал, научи и меня этому.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-Спасибо тебе, я тебе очень благодарна.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-Если бы не ты, я бы никогда с этим не справилась.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Личностная и социально – психологическая готовность: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Позитивное отношение к школе</a:t>
            </a:r>
          </a:p>
          <a:p>
            <a:r>
              <a:rPr lang="ru-RU" dirty="0" smtClean="0"/>
              <a:t>Позитивное отношение к учебной деятельности</a:t>
            </a:r>
          </a:p>
          <a:p>
            <a:r>
              <a:rPr lang="ru-RU" dirty="0" smtClean="0"/>
              <a:t>Позитивное отношение к учителям</a:t>
            </a:r>
          </a:p>
          <a:p>
            <a:r>
              <a:rPr lang="ru-RU" dirty="0" smtClean="0"/>
              <a:t>Позитивное отношение к себе</a:t>
            </a:r>
          </a:p>
          <a:p>
            <a:r>
              <a:rPr lang="ru-RU" dirty="0" smtClean="0"/>
              <a:t>Умение общаться с взрослыми</a:t>
            </a:r>
          </a:p>
          <a:p>
            <a:r>
              <a:rPr lang="ru-RU" dirty="0" smtClean="0"/>
              <a:t>Умение общаться со сверстниками</a:t>
            </a:r>
          </a:p>
          <a:p>
            <a:r>
              <a:rPr lang="ru-RU" dirty="0" smtClean="0"/>
              <a:t>Умение действовать совместно с другими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Интеллектуальная готовность: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ориентироваться в окружающей среде</a:t>
            </a:r>
          </a:p>
          <a:p>
            <a:r>
              <a:rPr lang="ru-RU" dirty="0" smtClean="0"/>
              <a:t>Желание узнать новое</a:t>
            </a:r>
          </a:p>
          <a:p>
            <a:r>
              <a:rPr lang="ru-RU" dirty="0" smtClean="0"/>
              <a:t>Любознательность</a:t>
            </a:r>
          </a:p>
          <a:p>
            <a:r>
              <a:rPr lang="ru-RU" dirty="0" smtClean="0"/>
              <a:t>Развитие образных представлений</a:t>
            </a:r>
          </a:p>
          <a:p>
            <a:r>
              <a:rPr lang="ru-RU" dirty="0" smtClean="0"/>
              <a:t>Развитие речи и мышления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Эмоционально – волевая готовность: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управлять своим поведением</a:t>
            </a:r>
          </a:p>
          <a:p>
            <a:r>
              <a:rPr lang="ru-RU" dirty="0" smtClean="0"/>
              <a:t>Умение организовывать свое рабочее место и поддерживать порядок на нем</a:t>
            </a:r>
          </a:p>
          <a:p>
            <a:r>
              <a:rPr lang="ru-RU" dirty="0" smtClean="0"/>
              <a:t>Умение и стремление преодолевать трудности</a:t>
            </a:r>
          </a:p>
          <a:p>
            <a:r>
              <a:rPr lang="ru-RU" dirty="0" smtClean="0"/>
              <a:t>Стремление к достижению результата своей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Физическая готовность: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Нормальное физическое развитие и состояние здоровья</a:t>
            </a:r>
          </a:p>
          <a:p>
            <a:r>
              <a:rPr lang="ru-RU" dirty="0" smtClean="0"/>
              <a:t>Развитость мелких групп мышц</a:t>
            </a:r>
          </a:p>
          <a:p>
            <a:r>
              <a:rPr lang="ru-RU" dirty="0" smtClean="0"/>
              <a:t>Способность к основным движениям (бег, прыжки)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72386" cy="3000372"/>
          </a:xfrm>
        </p:spPr>
        <p:txBody>
          <a:bodyPr>
            <a:normAutofit fontScale="90000"/>
          </a:bodyPr>
          <a:lstStyle/>
          <a:p>
            <a:pPr lvl="0"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rgbClr val="D60093"/>
                </a:solidFill>
              </a:rPr>
              <a:t>Психологические  трудности   адаптации   первоклассников  </a:t>
            </a:r>
            <a:br>
              <a:rPr lang="ru-RU" sz="4900" b="1" dirty="0" smtClean="0">
                <a:solidFill>
                  <a:srgbClr val="D60093"/>
                </a:solidFill>
              </a:rPr>
            </a:br>
            <a:r>
              <a:rPr lang="ru-RU" sz="4900" b="1" dirty="0" smtClean="0">
                <a:solidFill>
                  <a:srgbClr val="D60093"/>
                </a:solidFill>
              </a:rPr>
              <a:t>к школе. 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7467600" cy="312579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Как добиться, чтобы адаптация 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ребёнка в школе прошла безболезненно 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и быстро? 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Создание благоприятного психологического климата в отношении ребенка со стороны всех членов семьи.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Роль самооценки ребенка в адаптации к школе (чем ниже само­оценка, тем больше трудностей у ребенка в школе).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Первое условие школьного успеха — </a:t>
            </a:r>
            <a:r>
              <a:rPr lang="ru-RU" dirty="0" err="1" smtClean="0"/>
              <a:t>самоценность</a:t>
            </a:r>
            <a:r>
              <a:rPr lang="ru-RU" dirty="0" smtClean="0"/>
              <a:t> ребенка для его родителей.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Обязательное проявление родителями интереса к школе, классу, в котором учится ребенок, к каждому прожитому им школьно­му дню.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Неформальное общение со своим ребенком после пройденного школьного дня.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Обязательное знакомство с его одноклассниками и возможность общения с ними после школы.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Недопустимость физических мер воздействия, запугивания, кри­тики в адрес ребенка, особенно в присутствии других людей (ба­бушек, дедушек, сверстников).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Исключение таких мер наказания, как лишение удовольствий, физические и психические наказания.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Фразы для общения с ребёнком.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b="1" i="1" dirty="0" smtClean="0">
                <a:solidFill>
                  <a:srgbClr val="FF0000"/>
                </a:solidFill>
              </a:rPr>
              <a:t>Не рекомендуемые фразы для общения: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 тысячу раз говорил тебе, что…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-Сколько раз надо повторять…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-О чём ты только думаешь…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-Неужели тебе трудно запомнить, что…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-Ты становишься…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-Ты такой же как,…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-Отстань, некогда мне…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-Почему Лена(Настя, Вася и т.д.) такая,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а ты - нет…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582</TotalTime>
  <Words>284</Words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Требования к уровню готовности для поступления в школу</vt:lpstr>
      <vt:lpstr>Личностная и социально – психологическая готовность:</vt:lpstr>
      <vt:lpstr>Интеллектуальная готовность:</vt:lpstr>
      <vt:lpstr>Эмоционально – волевая готовность:</vt:lpstr>
      <vt:lpstr>Физическая готовность:</vt:lpstr>
      <vt:lpstr>  Психологические  трудности   адаптации   первоклассников   к школе.  </vt:lpstr>
      <vt:lpstr>Слайд 7</vt:lpstr>
      <vt:lpstr>Слайд 8</vt:lpstr>
      <vt:lpstr>Фразы для общения с ребёнком. </vt:lpstr>
      <vt:lpstr>Рекомендуемые фразы для общения: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добиться, чтобы адаптация ребёнка в школе прошла безболезненно и быстро? </dc:title>
  <dc:creator>User</dc:creator>
  <cp:lastModifiedBy>User</cp:lastModifiedBy>
  <cp:revision>62</cp:revision>
  <dcterms:created xsi:type="dcterms:W3CDTF">2015-10-15T06:51:55Z</dcterms:created>
  <dcterms:modified xsi:type="dcterms:W3CDTF">2015-10-16T10:36:30Z</dcterms:modified>
</cp:coreProperties>
</file>